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79" r:id="rId5"/>
    <p:sldId id="259" r:id="rId6"/>
    <p:sldId id="277" r:id="rId7"/>
    <p:sldId id="278" r:id="rId8"/>
    <p:sldId id="265" r:id="rId9"/>
    <p:sldId id="280" r:id="rId10"/>
    <p:sldId id="266" r:id="rId11"/>
    <p:sldId id="282" r:id="rId12"/>
    <p:sldId id="283" r:id="rId13"/>
    <p:sldId id="287" r:id="rId14"/>
    <p:sldId id="284" r:id="rId15"/>
    <p:sldId id="286" r:id="rId16"/>
    <p:sldId id="285" r:id="rId17"/>
    <p:sldId id="288" r:id="rId1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980"/>
    <p:restoredTop sz="96801" autoAdjust="0"/>
  </p:normalViewPr>
  <p:slideViewPr>
    <p:cSldViewPr>
      <p:cViewPr>
        <p:scale>
          <a:sx n="120" d="100"/>
          <a:sy n="120" d="100"/>
        </p:scale>
        <p:origin x="1256" y="-76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8D62E0-191E-42FF-A98D-D06FD014851B}" type="datetimeFigureOut">
              <a:rPr lang="en-AU" smtClean="0"/>
              <a:t>25/1/17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309BDE-4FA1-499D-8424-2B54D3E2E22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442479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309BDE-4FA1-499D-8424-2B54D3E2E225}" type="slidenum">
              <a:rPr lang="en-AU" smtClean="0"/>
              <a:t>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323072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309BDE-4FA1-499D-8424-2B54D3E2E225}" type="slidenum">
              <a:rPr lang="en-AU" smtClean="0"/>
              <a:t>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587375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309BDE-4FA1-499D-8424-2B54D3E2E225}" type="slidenum">
              <a:rPr lang="en-AU" smtClean="0"/>
              <a:t>11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429089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309BDE-4FA1-499D-8424-2B54D3E2E225}" type="slidenum">
              <a:rPr lang="en-AU" smtClean="0"/>
              <a:t>12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677668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309BDE-4FA1-499D-8424-2B54D3E2E225}" type="slidenum">
              <a:rPr lang="en-AU" smtClean="0"/>
              <a:t>13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17303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309BDE-4FA1-499D-8424-2B54D3E2E225}" type="slidenum">
              <a:rPr lang="en-AU" smtClean="0"/>
              <a:t>16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752106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N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51B45-279F-42A8-9B05-CE858E05D9F5}" type="datetimeFigureOut">
              <a:rPr lang="en-NZ" smtClean="0"/>
              <a:t>25/01/17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D6DC-94B3-4344-BC02-50E4776E20F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8550539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51B45-279F-42A8-9B05-CE858E05D9F5}" type="datetimeFigureOut">
              <a:rPr lang="en-NZ" smtClean="0"/>
              <a:t>25/01/17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D6DC-94B3-4344-BC02-50E4776E20F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5396320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51B45-279F-42A8-9B05-CE858E05D9F5}" type="datetimeFigureOut">
              <a:rPr lang="en-NZ" smtClean="0"/>
              <a:t>25/01/17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D6DC-94B3-4344-BC02-50E4776E20F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9047017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51B45-279F-42A8-9B05-CE858E05D9F5}" type="datetimeFigureOut">
              <a:rPr lang="en-NZ" smtClean="0"/>
              <a:t>25/01/17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D6DC-94B3-4344-BC02-50E4776E20F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054460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51B45-279F-42A8-9B05-CE858E05D9F5}" type="datetimeFigureOut">
              <a:rPr lang="en-NZ" smtClean="0"/>
              <a:t>25/01/17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D6DC-94B3-4344-BC02-50E4776E20F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37148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51B45-279F-42A8-9B05-CE858E05D9F5}" type="datetimeFigureOut">
              <a:rPr lang="en-NZ" smtClean="0"/>
              <a:t>25/01/17</a:t>
            </a:fld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D6DC-94B3-4344-BC02-50E4776E20F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4092176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51B45-279F-42A8-9B05-CE858E05D9F5}" type="datetimeFigureOut">
              <a:rPr lang="en-NZ" smtClean="0"/>
              <a:t>25/01/17</a:t>
            </a:fld>
            <a:endParaRPr lang="en-NZ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D6DC-94B3-4344-BC02-50E4776E20F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1116438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51B45-279F-42A8-9B05-CE858E05D9F5}" type="datetimeFigureOut">
              <a:rPr lang="en-NZ" smtClean="0"/>
              <a:t>25/01/17</a:t>
            </a:fld>
            <a:endParaRPr lang="en-NZ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D6DC-94B3-4344-BC02-50E4776E20F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1065789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51B45-279F-42A8-9B05-CE858E05D9F5}" type="datetimeFigureOut">
              <a:rPr lang="en-NZ" smtClean="0"/>
              <a:t>25/01/17</a:t>
            </a:fld>
            <a:endParaRPr lang="en-NZ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D6DC-94B3-4344-BC02-50E4776E20F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2795087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51B45-279F-42A8-9B05-CE858E05D9F5}" type="datetimeFigureOut">
              <a:rPr lang="en-NZ" smtClean="0"/>
              <a:t>25/01/17</a:t>
            </a:fld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D6DC-94B3-4344-BC02-50E4776E20F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977790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Z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51B45-279F-42A8-9B05-CE858E05D9F5}" type="datetimeFigureOut">
              <a:rPr lang="en-NZ" smtClean="0"/>
              <a:t>25/01/17</a:t>
            </a:fld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D6DC-94B3-4344-BC02-50E4776E20F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5109831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351B45-279F-42A8-9B05-CE858E05D9F5}" type="datetimeFigureOut">
              <a:rPr lang="en-NZ" smtClean="0"/>
              <a:t>25/01/17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C5D6DC-94B3-4344-BC02-50E4776E20F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6383764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9.png"/><Relationship Id="rId12" Type="http://schemas.openxmlformats.org/officeDocument/2006/relationships/image" Target="../media/image50.png"/><Relationship Id="rId13" Type="http://schemas.openxmlformats.org/officeDocument/2006/relationships/image" Target="../media/image51.png"/><Relationship Id="rId14" Type="http://schemas.openxmlformats.org/officeDocument/2006/relationships/image" Target="../media/image52.png"/><Relationship Id="rId15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13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Relationship Id="rId6" Type="http://schemas.openxmlformats.org/officeDocument/2006/relationships/image" Target="../media/image44.png"/><Relationship Id="rId7" Type="http://schemas.openxmlformats.org/officeDocument/2006/relationships/image" Target="../media/image45.png"/><Relationship Id="rId8" Type="http://schemas.openxmlformats.org/officeDocument/2006/relationships/image" Target="../media/image46.png"/><Relationship Id="rId9" Type="http://schemas.openxmlformats.org/officeDocument/2006/relationships/image" Target="../media/image47.png"/><Relationship Id="rId10" Type="http://schemas.openxmlformats.org/officeDocument/2006/relationships/image" Target="../media/image4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12.png"/></Relationships>
</file>

<file path=ppt/slides/_rels/slide1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00.png"/><Relationship Id="rId12" Type="http://schemas.openxmlformats.org/officeDocument/2006/relationships/image" Target="../media/image510.png"/><Relationship Id="rId13" Type="http://schemas.openxmlformats.org/officeDocument/2006/relationships/image" Target="../media/image5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0.png"/><Relationship Id="rId3" Type="http://schemas.openxmlformats.org/officeDocument/2006/relationships/image" Target="../media/image420.png"/><Relationship Id="rId4" Type="http://schemas.openxmlformats.org/officeDocument/2006/relationships/image" Target="../media/image430.png"/><Relationship Id="rId5" Type="http://schemas.openxmlformats.org/officeDocument/2006/relationships/image" Target="../media/image440.png"/><Relationship Id="rId6" Type="http://schemas.openxmlformats.org/officeDocument/2006/relationships/image" Target="../media/image450.png"/><Relationship Id="rId7" Type="http://schemas.openxmlformats.org/officeDocument/2006/relationships/image" Target="../media/image460.png"/><Relationship Id="rId8" Type="http://schemas.openxmlformats.org/officeDocument/2006/relationships/image" Target="../media/image470.png"/><Relationship Id="rId9" Type="http://schemas.openxmlformats.org/officeDocument/2006/relationships/image" Target="../media/image480.png"/><Relationship Id="rId10" Type="http://schemas.openxmlformats.org/officeDocument/2006/relationships/image" Target="../media/image49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1.png"/></Relationships>
</file>

<file path=ppt/slides/_rels/slide1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0.png"/><Relationship Id="rId12" Type="http://schemas.openxmlformats.org/officeDocument/2006/relationships/image" Target="../media/image500.png"/><Relationship Id="rId13" Type="http://schemas.openxmlformats.org/officeDocument/2006/relationships/image" Target="../media/image61.png"/><Relationship Id="rId14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30.png"/><Relationship Id="rId4" Type="http://schemas.openxmlformats.org/officeDocument/2006/relationships/image" Target="../media/image54.png"/><Relationship Id="rId5" Type="http://schemas.openxmlformats.org/officeDocument/2006/relationships/image" Target="../media/image55.png"/><Relationship Id="rId6" Type="http://schemas.openxmlformats.org/officeDocument/2006/relationships/image" Target="../media/image56.png"/><Relationship Id="rId7" Type="http://schemas.openxmlformats.org/officeDocument/2006/relationships/image" Target="../media/image57.png"/><Relationship Id="rId8" Type="http://schemas.openxmlformats.org/officeDocument/2006/relationships/image" Target="../media/image58.png"/><Relationship Id="rId9" Type="http://schemas.openxmlformats.org/officeDocument/2006/relationships/image" Target="../media/image59.png"/><Relationship Id="rId10" Type="http://schemas.openxmlformats.org/officeDocument/2006/relationships/image" Target="../media/image48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8.png"/><Relationship Id="rId12" Type="http://schemas.openxmlformats.org/officeDocument/2006/relationships/image" Target="../media/image19.png"/><Relationship Id="rId13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Relationship Id="rId9" Type="http://schemas.openxmlformats.org/officeDocument/2006/relationships/image" Target="../media/image16.png"/><Relationship Id="rId10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28.png"/><Relationship Id="rId20" Type="http://schemas.openxmlformats.org/officeDocument/2006/relationships/image" Target="../media/image39.png"/><Relationship Id="rId21" Type="http://schemas.openxmlformats.org/officeDocument/2006/relationships/image" Target="../media/image40.png"/><Relationship Id="rId10" Type="http://schemas.openxmlformats.org/officeDocument/2006/relationships/image" Target="../media/image29.png"/><Relationship Id="rId11" Type="http://schemas.openxmlformats.org/officeDocument/2006/relationships/image" Target="../media/image30.png"/><Relationship Id="rId12" Type="http://schemas.openxmlformats.org/officeDocument/2006/relationships/image" Target="../media/image31.png"/><Relationship Id="rId13" Type="http://schemas.openxmlformats.org/officeDocument/2006/relationships/image" Target="../media/image32.png"/><Relationship Id="rId14" Type="http://schemas.openxmlformats.org/officeDocument/2006/relationships/image" Target="../media/image33.png"/><Relationship Id="rId15" Type="http://schemas.openxmlformats.org/officeDocument/2006/relationships/image" Target="../media/image34.png"/><Relationship Id="rId16" Type="http://schemas.openxmlformats.org/officeDocument/2006/relationships/image" Target="../media/image35.png"/><Relationship Id="rId17" Type="http://schemas.openxmlformats.org/officeDocument/2006/relationships/image" Target="../media/image36.png"/><Relationship Id="rId18" Type="http://schemas.openxmlformats.org/officeDocument/2006/relationships/image" Target="../media/image37.png"/><Relationship Id="rId19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7" Type="http://schemas.openxmlformats.org/officeDocument/2006/relationships/image" Target="../media/image26.png"/><Relationship Id="rId8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1331640" y="2204864"/>
            <a:ext cx="504056" cy="50405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/>
              <p:cNvSpPr/>
              <p:nvPr/>
            </p:nvSpPr>
            <p:spPr>
              <a:xfrm>
                <a:off x="2339752" y="2204864"/>
                <a:ext cx="504056" cy="50405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i="1" smtClean="0">
                          <a:latin typeface="Cambria Math"/>
                        </a:rPr>
                        <m:t>𝐴</m:t>
                      </m:r>
                      <m:r>
                        <a:rPr lang="en-NZ" i="1" smtClean="0">
                          <a:latin typeface="Cambria Math"/>
                        </a:rPr>
                        <m:t>=</m:t>
                      </m:r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6" name="Oval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9752" y="2204864"/>
                <a:ext cx="504056" cy="504056"/>
              </a:xfrm>
              <a:prstGeom prst="ellipse">
                <a:avLst/>
              </a:prstGeom>
              <a:blipFill rotWithShape="1"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Oval 6"/>
          <p:cNvSpPr/>
          <p:nvPr/>
        </p:nvSpPr>
        <p:spPr>
          <a:xfrm>
            <a:off x="4499992" y="2204864"/>
            <a:ext cx="504056" cy="50405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8" name="Oval 7"/>
          <p:cNvSpPr/>
          <p:nvPr/>
        </p:nvSpPr>
        <p:spPr>
          <a:xfrm>
            <a:off x="5508104" y="2204864"/>
            <a:ext cx="504056" cy="50405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2392531" y="2272226"/>
                <a:ext cx="45127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Z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2531" y="2272226"/>
                <a:ext cx="451277" cy="369332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4552771" y="2267580"/>
                <a:ext cx="45659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Z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2771" y="2267580"/>
                <a:ext cx="456599" cy="369332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/>
          <p:cNvSpPr txBox="1"/>
          <p:nvPr/>
        </p:nvSpPr>
        <p:spPr>
          <a:xfrm>
            <a:off x="3491880" y="2204864"/>
            <a:ext cx="756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. . . </a:t>
            </a:r>
            <a:endParaRPr lang="en-NZ" dirty="0"/>
          </a:p>
        </p:txBody>
      </p:sp>
      <p:cxnSp>
        <p:nvCxnSpPr>
          <p:cNvPr id="3" name="Straight Arrow Connector 2"/>
          <p:cNvCxnSpPr>
            <a:stCxn id="4" idx="6"/>
            <a:endCxn id="6" idx="2"/>
          </p:cNvCxnSpPr>
          <p:nvPr/>
        </p:nvCxnSpPr>
        <p:spPr>
          <a:xfrm>
            <a:off x="1835696" y="2456892"/>
            <a:ext cx="50405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2846469" y="2456892"/>
            <a:ext cx="498734" cy="46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3995936" y="2447600"/>
            <a:ext cx="504056" cy="46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7" idx="6"/>
            <a:endCxn id="8" idx="2"/>
          </p:cNvCxnSpPr>
          <p:nvPr/>
        </p:nvCxnSpPr>
        <p:spPr>
          <a:xfrm>
            <a:off x="5004048" y="2456892"/>
            <a:ext cx="50405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7382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2807804" y="188640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3995936" y="5517232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2123728" y="1124744"/>
            <a:ext cx="223224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323528" y="2708920"/>
            <a:ext cx="223224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323528" y="1844824"/>
            <a:ext cx="223224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1403648" y="3573016"/>
            <a:ext cx="223224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1403648" y="4437112"/>
            <a:ext cx="223224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14" name="Straight Arrow Connector 13"/>
          <p:cNvCxnSpPr>
            <a:stCxn id="5" idx="4"/>
            <a:endCxn id="8" idx="0"/>
          </p:cNvCxnSpPr>
          <p:nvPr/>
        </p:nvCxnSpPr>
        <p:spPr>
          <a:xfrm>
            <a:off x="3239852" y="620688"/>
            <a:ext cx="0" cy="50405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8" idx="4"/>
            <a:endCxn id="10" idx="0"/>
          </p:cNvCxnSpPr>
          <p:nvPr/>
        </p:nvCxnSpPr>
        <p:spPr>
          <a:xfrm flipH="1">
            <a:off x="1439652" y="1556792"/>
            <a:ext cx="1800200" cy="28803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0" idx="4"/>
            <a:endCxn id="9" idx="0"/>
          </p:cNvCxnSpPr>
          <p:nvPr/>
        </p:nvCxnSpPr>
        <p:spPr>
          <a:xfrm>
            <a:off x="1439652" y="2276872"/>
            <a:ext cx="0" cy="43204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8" idx="4"/>
            <a:endCxn id="11" idx="0"/>
          </p:cNvCxnSpPr>
          <p:nvPr/>
        </p:nvCxnSpPr>
        <p:spPr>
          <a:xfrm flipH="1">
            <a:off x="2519772" y="1556792"/>
            <a:ext cx="720080" cy="201622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9" idx="4"/>
            <a:endCxn id="11" idx="0"/>
          </p:cNvCxnSpPr>
          <p:nvPr/>
        </p:nvCxnSpPr>
        <p:spPr>
          <a:xfrm>
            <a:off x="1439652" y="3140968"/>
            <a:ext cx="1080120" cy="43204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1" idx="4"/>
            <a:endCxn id="12" idx="0"/>
          </p:cNvCxnSpPr>
          <p:nvPr/>
        </p:nvCxnSpPr>
        <p:spPr>
          <a:xfrm>
            <a:off x="2519772" y="4005064"/>
            <a:ext cx="0" cy="43204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2" idx="4"/>
            <a:endCxn id="7" idx="0"/>
          </p:cNvCxnSpPr>
          <p:nvPr/>
        </p:nvCxnSpPr>
        <p:spPr>
          <a:xfrm>
            <a:off x="2519772" y="4869160"/>
            <a:ext cx="1908212" cy="64807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8" idx="4"/>
            <a:endCxn id="7" idx="0"/>
          </p:cNvCxnSpPr>
          <p:nvPr/>
        </p:nvCxnSpPr>
        <p:spPr>
          <a:xfrm>
            <a:off x="3239852" y="1556792"/>
            <a:ext cx="1188132" cy="396044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4499992" y="2060848"/>
            <a:ext cx="3744416" cy="23544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n-NO" sz="1050" dirty="0" smtClean="0"/>
              <a:t>WSC = (V, E) Graph</a:t>
            </a:r>
          </a:p>
          <a:p>
            <a:r>
              <a:rPr lang="nn-NO" sz="1050" dirty="0" smtClean="0"/>
              <a:t>V : ([</a:t>
            </a:r>
            <a:r>
              <a:rPr lang="nn-NO" sz="1050" dirty="0"/>
              <a:t>startNode, serv129936728, serv1584736571, serv961485018, </a:t>
            </a:r>
            <a:r>
              <a:rPr lang="nn-NO" sz="1050" dirty="0" smtClean="0"/>
              <a:t>serv268801194, serv1723601037</a:t>
            </a:r>
            <a:r>
              <a:rPr lang="nn-NO" sz="1050" dirty="0"/>
              <a:t>, endNode</a:t>
            </a:r>
            <a:r>
              <a:rPr lang="nn-NO" sz="1050" dirty="0" smtClean="0"/>
              <a:t>],</a:t>
            </a:r>
          </a:p>
          <a:p>
            <a:endParaRPr lang="nn-NO" sz="1050" dirty="0" smtClean="0"/>
          </a:p>
          <a:p>
            <a:r>
              <a:rPr lang="nn-NO" sz="1050" dirty="0" smtClean="0"/>
              <a:t>E:  (e1, e2. e3. e4, e5, e6, e6, e7, e8, e9) </a:t>
            </a:r>
          </a:p>
          <a:p>
            <a:endParaRPr lang="nn-NO" sz="1050" dirty="0" smtClean="0"/>
          </a:p>
          <a:p>
            <a:r>
              <a:rPr lang="nn-NO" sz="1050" dirty="0" smtClean="0"/>
              <a:t>e1: (</a:t>
            </a:r>
            <a:r>
              <a:rPr lang="nn-NO" sz="1050" dirty="0"/>
              <a:t>startNode,serv129936728</a:t>
            </a:r>
            <a:r>
              <a:rPr lang="nn-NO" sz="1050" dirty="0" smtClean="0"/>
              <a:t>) =  0.5;0.816117</a:t>
            </a:r>
          </a:p>
          <a:p>
            <a:r>
              <a:rPr lang="nn-NO" sz="1050" dirty="0" smtClean="0"/>
              <a:t>e2: (serv129936728,serv1584736571) =  0.833333;0.944444</a:t>
            </a:r>
          </a:p>
          <a:p>
            <a:r>
              <a:rPr lang="nn-NO" sz="1050" dirty="0"/>
              <a:t>e</a:t>
            </a:r>
            <a:r>
              <a:rPr lang="nn-NO" sz="1050" dirty="0" smtClean="0"/>
              <a:t>3: (</a:t>
            </a:r>
            <a:r>
              <a:rPr lang="nn-NO" sz="1050" dirty="0"/>
              <a:t>serv1584736571,serv961485018</a:t>
            </a:r>
            <a:r>
              <a:rPr lang="nn-NO" sz="1050" dirty="0" smtClean="0"/>
              <a:t>) = 0.75;0.949494</a:t>
            </a:r>
          </a:p>
          <a:p>
            <a:r>
              <a:rPr lang="nn-NO" sz="1050" dirty="0" smtClean="0"/>
              <a:t>e4: (</a:t>
            </a:r>
            <a:r>
              <a:rPr lang="nn-NO" sz="1050" dirty="0"/>
              <a:t>serv961485018,serv268801194</a:t>
            </a:r>
            <a:r>
              <a:rPr lang="nn-NO" sz="1050" dirty="0" smtClean="0"/>
              <a:t>) = 0.5;0.888888</a:t>
            </a:r>
          </a:p>
          <a:p>
            <a:r>
              <a:rPr lang="nn-NO" sz="1050" dirty="0"/>
              <a:t>e5: (serv129936728,serv268801194) = </a:t>
            </a:r>
            <a:r>
              <a:rPr lang="nn-NO" sz="1050" dirty="0" smtClean="0"/>
              <a:t>0.5;0.833333</a:t>
            </a:r>
          </a:p>
          <a:p>
            <a:r>
              <a:rPr lang="nn-NO" sz="1050" dirty="0" smtClean="0"/>
              <a:t>e</a:t>
            </a:r>
            <a:r>
              <a:rPr lang="nn-NO" sz="1050" dirty="0"/>
              <a:t>6</a:t>
            </a:r>
            <a:r>
              <a:rPr lang="nn-NO" sz="1050" dirty="0" smtClean="0"/>
              <a:t>: (</a:t>
            </a:r>
            <a:r>
              <a:rPr lang="nn-NO" sz="1050" dirty="0"/>
              <a:t>serv268801194,serv1723601037</a:t>
            </a:r>
            <a:r>
              <a:rPr lang="nn-NO" sz="1050" dirty="0" smtClean="0"/>
              <a:t>) = 0.833333;0.944444</a:t>
            </a:r>
          </a:p>
          <a:p>
            <a:r>
              <a:rPr lang="nn-NO" sz="1050" dirty="0"/>
              <a:t>e7: (serv1723601037,endNode) = </a:t>
            </a:r>
            <a:r>
              <a:rPr lang="nn-NO" sz="1050" dirty="0" smtClean="0"/>
              <a:t>0.5;0.851851</a:t>
            </a:r>
          </a:p>
          <a:p>
            <a:r>
              <a:rPr lang="nn-NO" sz="1050" dirty="0"/>
              <a:t>e</a:t>
            </a:r>
            <a:r>
              <a:rPr lang="nn-NO" sz="1050" dirty="0" smtClean="0"/>
              <a:t>8: (</a:t>
            </a:r>
            <a:r>
              <a:rPr lang="nn-NO" sz="1050" dirty="0"/>
              <a:t>serv129936728,endNode</a:t>
            </a:r>
            <a:r>
              <a:rPr lang="nn-NO" sz="1050" dirty="0" smtClean="0"/>
              <a:t>) = 1.0;1.0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915816" y="629543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e1</a:t>
            </a:r>
            <a:endParaRPr lang="en-NZ" sz="1600" dirty="0"/>
          </a:p>
        </p:txBody>
      </p:sp>
      <p:sp>
        <p:nvSpPr>
          <p:cNvPr id="27" name="TextBox 26"/>
          <p:cNvSpPr txBox="1"/>
          <p:nvPr/>
        </p:nvSpPr>
        <p:spPr>
          <a:xfrm>
            <a:off x="1979712" y="1412776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e2</a:t>
            </a:r>
            <a:endParaRPr lang="en-NZ" sz="1600" dirty="0"/>
          </a:p>
        </p:txBody>
      </p:sp>
      <p:sp>
        <p:nvSpPr>
          <p:cNvPr id="29" name="TextBox 28"/>
          <p:cNvSpPr txBox="1"/>
          <p:nvPr/>
        </p:nvSpPr>
        <p:spPr>
          <a:xfrm>
            <a:off x="1115616" y="2276872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e3</a:t>
            </a:r>
            <a:endParaRPr lang="en-NZ" sz="1600" dirty="0"/>
          </a:p>
        </p:txBody>
      </p:sp>
      <p:sp>
        <p:nvSpPr>
          <p:cNvPr id="30" name="TextBox 29"/>
          <p:cNvSpPr txBox="1"/>
          <p:nvPr/>
        </p:nvSpPr>
        <p:spPr>
          <a:xfrm>
            <a:off x="1331640" y="3284984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e4</a:t>
            </a:r>
            <a:endParaRPr lang="en-NZ" sz="1600" dirty="0"/>
          </a:p>
        </p:txBody>
      </p:sp>
      <p:sp>
        <p:nvSpPr>
          <p:cNvPr id="31" name="TextBox 30"/>
          <p:cNvSpPr txBox="1"/>
          <p:nvPr/>
        </p:nvSpPr>
        <p:spPr>
          <a:xfrm>
            <a:off x="2123728" y="4026550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e6</a:t>
            </a:r>
            <a:endParaRPr lang="en-NZ" sz="1600" dirty="0"/>
          </a:p>
        </p:txBody>
      </p:sp>
      <p:sp>
        <p:nvSpPr>
          <p:cNvPr id="32" name="TextBox 31"/>
          <p:cNvSpPr txBox="1"/>
          <p:nvPr/>
        </p:nvSpPr>
        <p:spPr>
          <a:xfrm>
            <a:off x="2771800" y="2514382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e5</a:t>
            </a:r>
            <a:endParaRPr lang="en-NZ" sz="1600" dirty="0"/>
          </a:p>
        </p:txBody>
      </p:sp>
      <p:sp>
        <p:nvSpPr>
          <p:cNvPr id="33" name="TextBox 32"/>
          <p:cNvSpPr txBox="1"/>
          <p:nvPr/>
        </p:nvSpPr>
        <p:spPr>
          <a:xfrm>
            <a:off x="3779912" y="3378478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e8</a:t>
            </a:r>
            <a:endParaRPr lang="en-NZ" sz="1600" dirty="0"/>
          </a:p>
        </p:txBody>
      </p:sp>
      <p:sp>
        <p:nvSpPr>
          <p:cNvPr id="34" name="TextBox 33"/>
          <p:cNvSpPr txBox="1"/>
          <p:nvPr/>
        </p:nvSpPr>
        <p:spPr>
          <a:xfrm>
            <a:off x="3059832" y="5085184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e7</a:t>
            </a:r>
            <a:endParaRPr lang="en-NZ" sz="1600" dirty="0"/>
          </a:p>
        </p:txBody>
      </p:sp>
      <p:sp>
        <p:nvSpPr>
          <p:cNvPr id="36" name="Rectangle 35"/>
          <p:cNvSpPr/>
          <p:nvPr/>
        </p:nvSpPr>
        <p:spPr>
          <a:xfrm>
            <a:off x="2956734" y="260648"/>
            <a:ext cx="5351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/>
              <a:t>Start</a:t>
            </a:r>
            <a:endParaRPr lang="nn-NO" sz="1200" dirty="0"/>
          </a:p>
        </p:txBody>
      </p:sp>
      <p:sp>
        <p:nvSpPr>
          <p:cNvPr id="37" name="Rectangle 36"/>
          <p:cNvSpPr/>
          <p:nvPr/>
        </p:nvSpPr>
        <p:spPr>
          <a:xfrm>
            <a:off x="2610683" y="1196752"/>
            <a:ext cx="13132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serv129936728</a:t>
            </a:r>
            <a:endParaRPr lang="nn-NO" sz="1400" dirty="0"/>
          </a:p>
        </p:txBody>
      </p:sp>
      <p:sp>
        <p:nvSpPr>
          <p:cNvPr id="38" name="Rectangle 37"/>
          <p:cNvSpPr/>
          <p:nvPr/>
        </p:nvSpPr>
        <p:spPr>
          <a:xfrm>
            <a:off x="755576" y="1897087"/>
            <a:ext cx="140461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serv1584736571</a:t>
            </a:r>
            <a:endParaRPr lang="nn-NO" sz="1400" dirty="0"/>
          </a:p>
        </p:txBody>
      </p:sp>
      <p:sp>
        <p:nvSpPr>
          <p:cNvPr id="39" name="Rectangle 38"/>
          <p:cNvSpPr/>
          <p:nvPr/>
        </p:nvSpPr>
        <p:spPr>
          <a:xfrm>
            <a:off x="755576" y="2761183"/>
            <a:ext cx="13132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serv961485018</a:t>
            </a:r>
          </a:p>
        </p:txBody>
      </p:sp>
      <p:sp>
        <p:nvSpPr>
          <p:cNvPr id="42" name="Rectangle 41"/>
          <p:cNvSpPr/>
          <p:nvPr/>
        </p:nvSpPr>
        <p:spPr>
          <a:xfrm>
            <a:off x="1907704" y="3645024"/>
            <a:ext cx="13132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serv268801194</a:t>
            </a:r>
            <a:endParaRPr lang="nn-NO" sz="1400" dirty="0"/>
          </a:p>
        </p:txBody>
      </p:sp>
      <p:sp>
        <p:nvSpPr>
          <p:cNvPr id="44" name="Rectangle 43"/>
          <p:cNvSpPr/>
          <p:nvPr/>
        </p:nvSpPr>
        <p:spPr>
          <a:xfrm>
            <a:off x="1907704" y="4509120"/>
            <a:ext cx="140461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/>
              <a:t>serv1723601037</a:t>
            </a:r>
          </a:p>
        </p:txBody>
      </p:sp>
      <p:sp>
        <p:nvSpPr>
          <p:cNvPr id="45" name="Rectangle 44"/>
          <p:cNvSpPr/>
          <p:nvPr/>
        </p:nvSpPr>
        <p:spPr>
          <a:xfrm>
            <a:off x="4233448" y="5600273"/>
            <a:ext cx="4619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End</a:t>
            </a:r>
            <a:endParaRPr lang="nn-NO" sz="1200" dirty="0"/>
          </a:p>
        </p:txBody>
      </p:sp>
    </p:spTree>
    <p:extLst>
      <p:ext uri="{BB962C8B-B14F-4D97-AF65-F5344CB8AC3E}">
        <p14:creationId xmlns:p14="http://schemas.microsoft.com/office/powerpoint/2010/main" val="11703389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4932040" y="-99392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4427984" y="3717032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1241629" y="1196752"/>
            <a:ext cx="1385759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14" name="Straight Arrow Connector 13"/>
          <p:cNvCxnSpPr>
            <a:stCxn id="5" idx="4"/>
            <a:endCxn id="8" idx="0"/>
          </p:cNvCxnSpPr>
          <p:nvPr/>
        </p:nvCxnSpPr>
        <p:spPr>
          <a:xfrm flipH="1">
            <a:off x="1934509" y="332656"/>
            <a:ext cx="3429579" cy="86409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8" idx="4"/>
            <a:endCxn id="98" idx="0"/>
          </p:cNvCxnSpPr>
          <p:nvPr/>
        </p:nvCxnSpPr>
        <p:spPr>
          <a:xfrm>
            <a:off x="1934509" y="1628800"/>
            <a:ext cx="2953009" cy="57606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5116974" y="-27384"/>
            <a:ext cx="5351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/>
              <a:t>Start</a:t>
            </a:r>
            <a:endParaRPr lang="nn-NO" sz="1200" dirty="0"/>
          </a:p>
        </p:txBody>
      </p:sp>
      <p:sp>
        <p:nvSpPr>
          <p:cNvPr id="37" name="Rectangle 36"/>
          <p:cNvSpPr/>
          <p:nvPr/>
        </p:nvSpPr>
        <p:spPr>
          <a:xfrm>
            <a:off x="1259632" y="1240918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1400" dirty="0"/>
              <a:t>serv2124625285</a:t>
            </a:r>
            <a:endParaRPr lang="nn-NO" sz="1400" dirty="0"/>
          </a:p>
        </p:txBody>
      </p:sp>
      <p:sp>
        <p:nvSpPr>
          <p:cNvPr id="45" name="Rectangle 44"/>
          <p:cNvSpPr/>
          <p:nvPr/>
        </p:nvSpPr>
        <p:spPr>
          <a:xfrm>
            <a:off x="4665496" y="3800073"/>
            <a:ext cx="4619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End</a:t>
            </a:r>
            <a:endParaRPr lang="nn-NO" sz="1200" dirty="0"/>
          </a:p>
        </p:txBody>
      </p:sp>
      <p:sp>
        <p:nvSpPr>
          <p:cNvPr id="73" name="Oval 72"/>
          <p:cNvSpPr/>
          <p:nvPr/>
        </p:nvSpPr>
        <p:spPr>
          <a:xfrm>
            <a:off x="532111" y="620688"/>
            <a:ext cx="1447601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567719" y="692696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serv1779102626</a:t>
            </a:r>
            <a:endParaRPr lang="nn-NO" sz="1400" dirty="0"/>
          </a:p>
        </p:txBody>
      </p:sp>
      <p:cxnSp>
        <p:nvCxnSpPr>
          <p:cNvPr id="17" name="Straight Arrow Connector 16"/>
          <p:cNvCxnSpPr>
            <a:stCxn id="5" idx="4"/>
            <a:endCxn id="73" idx="0"/>
          </p:cNvCxnSpPr>
          <p:nvPr/>
        </p:nvCxnSpPr>
        <p:spPr>
          <a:xfrm flipH="1">
            <a:off x="1255912" y="332656"/>
            <a:ext cx="4108176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Oval 75"/>
          <p:cNvSpPr/>
          <p:nvPr/>
        </p:nvSpPr>
        <p:spPr>
          <a:xfrm>
            <a:off x="-432952" y="1268760"/>
            <a:ext cx="140455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-432952" y="1316983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serv1086418840</a:t>
            </a:r>
            <a:endParaRPr lang="nn-NO" sz="1400" dirty="0"/>
          </a:p>
        </p:txBody>
      </p:sp>
      <p:sp>
        <p:nvSpPr>
          <p:cNvPr id="78" name="Oval 77"/>
          <p:cNvSpPr/>
          <p:nvPr/>
        </p:nvSpPr>
        <p:spPr>
          <a:xfrm>
            <a:off x="3167448" y="836712"/>
            <a:ext cx="135435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3167448" y="908720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serv1570805927</a:t>
            </a:r>
            <a:endParaRPr lang="nn-NO" sz="1400" dirty="0"/>
          </a:p>
        </p:txBody>
      </p:sp>
      <p:sp>
        <p:nvSpPr>
          <p:cNvPr id="80" name="Oval 79"/>
          <p:cNvSpPr/>
          <p:nvPr/>
        </p:nvSpPr>
        <p:spPr>
          <a:xfrm>
            <a:off x="4355976" y="1268760"/>
            <a:ext cx="1336370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4423005" y="1340768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serv669825442</a:t>
            </a:r>
            <a:endParaRPr lang="nn-NO" sz="1400" dirty="0"/>
          </a:p>
        </p:txBody>
      </p:sp>
      <p:sp>
        <p:nvSpPr>
          <p:cNvPr id="82" name="Oval 81"/>
          <p:cNvSpPr/>
          <p:nvPr/>
        </p:nvSpPr>
        <p:spPr>
          <a:xfrm>
            <a:off x="7039636" y="781678"/>
            <a:ext cx="1313180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7039636" y="853686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sz="1400" dirty="0"/>
              <a:t>serv254870550</a:t>
            </a:r>
            <a:endParaRPr lang="nn-NO" sz="1400" dirty="0"/>
          </a:p>
        </p:txBody>
      </p:sp>
      <p:cxnSp>
        <p:nvCxnSpPr>
          <p:cNvPr id="87" name="Straight Arrow Connector 86"/>
          <p:cNvCxnSpPr>
            <a:stCxn id="5" idx="4"/>
            <a:endCxn id="78" idx="0"/>
          </p:cNvCxnSpPr>
          <p:nvPr/>
        </p:nvCxnSpPr>
        <p:spPr>
          <a:xfrm flipH="1">
            <a:off x="3844627" y="332656"/>
            <a:ext cx="1519461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>
            <a:stCxn id="5" idx="4"/>
            <a:endCxn id="80" idx="0"/>
          </p:cNvCxnSpPr>
          <p:nvPr/>
        </p:nvCxnSpPr>
        <p:spPr>
          <a:xfrm flipH="1">
            <a:off x="5024161" y="332656"/>
            <a:ext cx="339927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>
            <a:stCxn id="5" idx="4"/>
            <a:endCxn id="82" idx="0"/>
          </p:cNvCxnSpPr>
          <p:nvPr/>
        </p:nvCxnSpPr>
        <p:spPr>
          <a:xfrm>
            <a:off x="5364088" y="332656"/>
            <a:ext cx="2332138" cy="4490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>
            <a:stCxn id="73" idx="4"/>
            <a:endCxn id="76" idx="0"/>
          </p:cNvCxnSpPr>
          <p:nvPr/>
        </p:nvCxnSpPr>
        <p:spPr>
          <a:xfrm flipH="1">
            <a:off x="269324" y="1052736"/>
            <a:ext cx="986588" cy="2160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Oval 93"/>
          <p:cNvSpPr/>
          <p:nvPr/>
        </p:nvSpPr>
        <p:spPr>
          <a:xfrm>
            <a:off x="5580112" y="2636912"/>
            <a:ext cx="140455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5" name="Rectangle 94"/>
          <p:cNvSpPr/>
          <p:nvPr/>
        </p:nvSpPr>
        <p:spPr>
          <a:xfrm>
            <a:off x="5580112" y="2666228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serv1016986607</a:t>
            </a:r>
            <a:endParaRPr lang="nn-NO" sz="1400" dirty="0"/>
          </a:p>
        </p:txBody>
      </p:sp>
      <p:sp>
        <p:nvSpPr>
          <p:cNvPr id="96" name="Oval 95"/>
          <p:cNvSpPr/>
          <p:nvPr/>
        </p:nvSpPr>
        <p:spPr>
          <a:xfrm>
            <a:off x="5477956" y="836712"/>
            <a:ext cx="132629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7" name="Rectangle 96"/>
          <p:cNvSpPr/>
          <p:nvPr/>
        </p:nvSpPr>
        <p:spPr>
          <a:xfrm>
            <a:off x="5491067" y="890551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serv739257675</a:t>
            </a:r>
            <a:endParaRPr lang="nn-NO" sz="1400" dirty="0"/>
          </a:p>
        </p:txBody>
      </p:sp>
      <p:sp>
        <p:nvSpPr>
          <p:cNvPr id="98" name="Oval 97"/>
          <p:cNvSpPr/>
          <p:nvPr/>
        </p:nvSpPr>
        <p:spPr>
          <a:xfrm>
            <a:off x="4194924" y="2204864"/>
            <a:ext cx="138518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9" name="Rectangle 98"/>
          <p:cNvSpPr/>
          <p:nvPr/>
        </p:nvSpPr>
        <p:spPr>
          <a:xfrm>
            <a:off x="4266932" y="2276872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i-FI" sz="1400" dirty="0"/>
              <a:t>serv878122141</a:t>
            </a:r>
            <a:endParaRPr lang="nn-NO" sz="1400" dirty="0"/>
          </a:p>
        </p:txBody>
      </p:sp>
      <p:cxnSp>
        <p:nvCxnSpPr>
          <p:cNvPr id="101" name="Straight Arrow Connector 100"/>
          <p:cNvCxnSpPr>
            <a:stCxn id="82" idx="4"/>
            <a:endCxn id="94" idx="0"/>
          </p:cNvCxnSpPr>
          <p:nvPr/>
        </p:nvCxnSpPr>
        <p:spPr>
          <a:xfrm flipH="1">
            <a:off x="6282388" y="1213726"/>
            <a:ext cx="1413838" cy="14231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>
            <a:stCxn id="5" idx="4"/>
            <a:endCxn id="96" idx="0"/>
          </p:cNvCxnSpPr>
          <p:nvPr/>
        </p:nvCxnSpPr>
        <p:spPr>
          <a:xfrm>
            <a:off x="5364088" y="332656"/>
            <a:ext cx="777014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>
            <a:stCxn id="80" idx="4"/>
            <a:endCxn id="98" idx="0"/>
          </p:cNvCxnSpPr>
          <p:nvPr/>
        </p:nvCxnSpPr>
        <p:spPr>
          <a:xfrm flipH="1">
            <a:off x="4887518" y="1700808"/>
            <a:ext cx="136643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/>
          <p:cNvCxnSpPr>
            <a:stCxn id="96" idx="4"/>
            <a:endCxn id="98" idx="0"/>
          </p:cNvCxnSpPr>
          <p:nvPr/>
        </p:nvCxnSpPr>
        <p:spPr>
          <a:xfrm flipH="1">
            <a:off x="4887518" y="1268760"/>
            <a:ext cx="1253584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>
            <a:stCxn id="78" idx="4"/>
            <a:endCxn id="98" idx="0"/>
          </p:cNvCxnSpPr>
          <p:nvPr/>
        </p:nvCxnSpPr>
        <p:spPr>
          <a:xfrm>
            <a:off x="3844627" y="1268760"/>
            <a:ext cx="1042891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Oval 112"/>
          <p:cNvSpPr/>
          <p:nvPr/>
        </p:nvSpPr>
        <p:spPr>
          <a:xfrm>
            <a:off x="4211960" y="2924944"/>
            <a:ext cx="134878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14" name="Rectangle 113"/>
          <p:cNvSpPr/>
          <p:nvPr/>
        </p:nvSpPr>
        <p:spPr>
          <a:xfrm>
            <a:off x="4247568" y="2996952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1400" dirty="0"/>
              <a:t>serv947554374</a:t>
            </a:r>
            <a:endParaRPr lang="nn-NO" sz="1400" dirty="0"/>
          </a:p>
        </p:txBody>
      </p:sp>
      <p:cxnSp>
        <p:nvCxnSpPr>
          <p:cNvPr id="116" name="Straight Arrow Connector 115"/>
          <p:cNvCxnSpPr>
            <a:stCxn id="94" idx="4"/>
            <a:endCxn id="7" idx="0"/>
          </p:cNvCxnSpPr>
          <p:nvPr/>
        </p:nvCxnSpPr>
        <p:spPr>
          <a:xfrm flipH="1">
            <a:off x="4860032" y="3068960"/>
            <a:ext cx="1422356" cy="6480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>
            <a:stCxn id="98" idx="4"/>
            <a:endCxn id="113" idx="0"/>
          </p:cNvCxnSpPr>
          <p:nvPr/>
        </p:nvCxnSpPr>
        <p:spPr>
          <a:xfrm flipH="1">
            <a:off x="4886354" y="2636912"/>
            <a:ext cx="1164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/>
          <p:cNvCxnSpPr>
            <a:stCxn id="113" idx="4"/>
            <a:endCxn id="7" idx="0"/>
          </p:cNvCxnSpPr>
          <p:nvPr/>
        </p:nvCxnSpPr>
        <p:spPr>
          <a:xfrm flipH="1">
            <a:off x="4860032" y="3356992"/>
            <a:ext cx="26322" cy="3600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>
            <a:stCxn id="76" idx="4"/>
            <a:endCxn id="7" idx="0"/>
          </p:cNvCxnSpPr>
          <p:nvPr/>
        </p:nvCxnSpPr>
        <p:spPr>
          <a:xfrm>
            <a:off x="269324" y="1700808"/>
            <a:ext cx="4590708" cy="20162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2" name="Oval 261"/>
          <p:cNvSpPr/>
          <p:nvPr/>
        </p:nvSpPr>
        <p:spPr>
          <a:xfrm>
            <a:off x="4968440" y="4283223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63" name="Oval 262"/>
          <p:cNvSpPr/>
          <p:nvPr/>
        </p:nvSpPr>
        <p:spPr>
          <a:xfrm>
            <a:off x="4464384" y="8099647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64" name="Oval 263"/>
          <p:cNvSpPr/>
          <p:nvPr/>
        </p:nvSpPr>
        <p:spPr>
          <a:xfrm>
            <a:off x="1278029" y="5579367"/>
            <a:ext cx="1385759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265" name="Straight Arrow Connector 264"/>
          <p:cNvCxnSpPr>
            <a:stCxn id="265" idx="4"/>
            <a:endCxn id="268" idx="0"/>
          </p:cNvCxnSpPr>
          <p:nvPr/>
        </p:nvCxnSpPr>
        <p:spPr>
          <a:xfrm flipH="1">
            <a:off x="1970909" y="4715271"/>
            <a:ext cx="3429579" cy="86409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Straight Arrow Connector 265"/>
          <p:cNvCxnSpPr>
            <a:stCxn id="268" idx="4"/>
          </p:cNvCxnSpPr>
          <p:nvPr/>
        </p:nvCxnSpPr>
        <p:spPr>
          <a:xfrm>
            <a:off x="1970909" y="6011415"/>
            <a:ext cx="2953009" cy="57606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7" name="Rectangle 266"/>
          <p:cNvSpPr/>
          <p:nvPr/>
        </p:nvSpPr>
        <p:spPr>
          <a:xfrm>
            <a:off x="5153374" y="4355231"/>
            <a:ext cx="5351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/>
              <a:t>Start</a:t>
            </a:r>
            <a:endParaRPr lang="nn-NO" sz="1200" dirty="0"/>
          </a:p>
        </p:txBody>
      </p:sp>
      <p:sp>
        <p:nvSpPr>
          <p:cNvPr id="268" name="Rectangle 267"/>
          <p:cNvSpPr/>
          <p:nvPr/>
        </p:nvSpPr>
        <p:spPr>
          <a:xfrm>
            <a:off x="1296032" y="5623533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1400" dirty="0"/>
              <a:t>serv2124625285</a:t>
            </a:r>
            <a:endParaRPr lang="nn-NO" sz="1400" dirty="0"/>
          </a:p>
        </p:txBody>
      </p:sp>
      <p:sp>
        <p:nvSpPr>
          <p:cNvPr id="269" name="Rectangle 268"/>
          <p:cNvSpPr/>
          <p:nvPr/>
        </p:nvSpPr>
        <p:spPr>
          <a:xfrm>
            <a:off x="4701896" y="8182688"/>
            <a:ext cx="4619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End</a:t>
            </a:r>
            <a:endParaRPr lang="nn-NO" sz="1200" dirty="0"/>
          </a:p>
        </p:txBody>
      </p:sp>
      <p:sp>
        <p:nvSpPr>
          <p:cNvPr id="270" name="Oval 269"/>
          <p:cNvSpPr/>
          <p:nvPr/>
        </p:nvSpPr>
        <p:spPr>
          <a:xfrm>
            <a:off x="568511" y="5003303"/>
            <a:ext cx="1447601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1" name="Rectangle 270"/>
          <p:cNvSpPr/>
          <p:nvPr/>
        </p:nvSpPr>
        <p:spPr>
          <a:xfrm>
            <a:off x="604119" y="5075311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serv1779102626</a:t>
            </a:r>
            <a:endParaRPr lang="nn-NO" sz="1400" dirty="0"/>
          </a:p>
        </p:txBody>
      </p:sp>
      <p:cxnSp>
        <p:nvCxnSpPr>
          <p:cNvPr id="272" name="Straight Arrow Connector 271"/>
          <p:cNvCxnSpPr>
            <a:stCxn id="265" idx="4"/>
          </p:cNvCxnSpPr>
          <p:nvPr/>
        </p:nvCxnSpPr>
        <p:spPr>
          <a:xfrm flipH="1">
            <a:off x="1292312" y="4715271"/>
            <a:ext cx="4108176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3" name="Oval 272"/>
          <p:cNvSpPr/>
          <p:nvPr/>
        </p:nvSpPr>
        <p:spPr>
          <a:xfrm>
            <a:off x="-396552" y="5651375"/>
            <a:ext cx="140455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4" name="Rectangle 273"/>
          <p:cNvSpPr/>
          <p:nvPr/>
        </p:nvSpPr>
        <p:spPr>
          <a:xfrm>
            <a:off x="-396552" y="5699598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serv1086418840</a:t>
            </a:r>
            <a:endParaRPr lang="nn-NO" sz="1400" dirty="0"/>
          </a:p>
        </p:txBody>
      </p:sp>
      <p:sp>
        <p:nvSpPr>
          <p:cNvPr id="275" name="Oval 274"/>
          <p:cNvSpPr/>
          <p:nvPr/>
        </p:nvSpPr>
        <p:spPr>
          <a:xfrm>
            <a:off x="3203848" y="5219327"/>
            <a:ext cx="135435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6" name="Rectangle 275"/>
          <p:cNvSpPr/>
          <p:nvPr/>
        </p:nvSpPr>
        <p:spPr>
          <a:xfrm>
            <a:off x="3203848" y="5291335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serv1570805927</a:t>
            </a:r>
            <a:endParaRPr lang="nn-NO" sz="1400" dirty="0"/>
          </a:p>
        </p:txBody>
      </p:sp>
      <p:sp>
        <p:nvSpPr>
          <p:cNvPr id="277" name="Oval 276"/>
          <p:cNvSpPr/>
          <p:nvPr/>
        </p:nvSpPr>
        <p:spPr>
          <a:xfrm>
            <a:off x="4392376" y="5651375"/>
            <a:ext cx="1336370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8" name="Rectangle 277"/>
          <p:cNvSpPr/>
          <p:nvPr/>
        </p:nvSpPr>
        <p:spPr>
          <a:xfrm>
            <a:off x="4459405" y="5723383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serv669825442</a:t>
            </a:r>
            <a:endParaRPr lang="nn-NO" sz="1400" dirty="0"/>
          </a:p>
        </p:txBody>
      </p:sp>
      <p:sp>
        <p:nvSpPr>
          <p:cNvPr id="279" name="Oval 278"/>
          <p:cNvSpPr/>
          <p:nvPr/>
        </p:nvSpPr>
        <p:spPr>
          <a:xfrm>
            <a:off x="6895620" y="5579367"/>
            <a:ext cx="1313180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80" name="Rectangle 279"/>
          <p:cNvSpPr/>
          <p:nvPr/>
        </p:nvSpPr>
        <p:spPr>
          <a:xfrm>
            <a:off x="6895620" y="5651375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sz="1400" dirty="0"/>
              <a:t>serv254870550</a:t>
            </a:r>
            <a:endParaRPr lang="nn-NO" sz="1400" dirty="0"/>
          </a:p>
        </p:txBody>
      </p:sp>
      <p:cxnSp>
        <p:nvCxnSpPr>
          <p:cNvPr id="281" name="Straight Arrow Connector 280"/>
          <p:cNvCxnSpPr>
            <a:stCxn id="265" idx="4"/>
          </p:cNvCxnSpPr>
          <p:nvPr/>
        </p:nvCxnSpPr>
        <p:spPr>
          <a:xfrm flipH="1">
            <a:off x="3881027" y="4715271"/>
            <a:ext cx="1519461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Straight Arrow Connector 281"/>
          <p:cNvCxnSpPr>
            <a:stCxn id="265" idx="4"/>
          </p:cNvCxnSpPr>
          <p:nvPr/>
        </p:nvCxnSpPr>
        <p:spPr>
          <a:xfrm flipH="1">
            <a:off x="5060561" y="4715271"/>
            <a:ext cx="339927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Arrow Connector 283"/>
          <p:cNvCxnSpPr/>
          <p:nvPr/>
        </p:nvCxnSpPr>
        <p:spPr>
          <a:xfrm flipH="1">
            <a:off x="305724" y="5435351"/>
            <a:ext cx="986588" cy="2160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5" name="Oval 284"/>
          <p:cNvSpPr/>
          <p:nvPr/>
        </p:nvSpPr>
        <p:spPr>
          <a:xfrm>
            <a:off x="5616512" y="6947519"/>
            <a:ext cx="140455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86" name="Rectangle 285"/>
          <p:cNvSpPr/>
          <p:nvPr/>
        </p:nvSpPr>
        <p:spPr>
          <a:xfrm>
            <a:off x="5616512" y="6976835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serv1016986607</a:t>
            </a:r>
            <a:endParaRPr lang="nn-NO" sz="1400" dirty="0"/>
          </a:p>
        </p:txBody>
      </p:sp>
      <p:sp>
        <p:nvSpPr>
          <p:cNvPr id="287" name="Oval 286"/>
          <p:cNvSpPr/>
          <p:nvPr/>
        </p:nvSpPr>
        <p:spPr>
          <a:xfrm>
            <a:off x="5514356" y="5219327"/>
            <a:ext cx="132629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88" name="Rectangle 287"/>
          <p:cNvSpPr/>
          <p:nvPr/>
        </p:nvSpPr>
        <p:spPr>
          <a:xfrm>
            <a:off x="5527467" y="5273166"/>
            <a:ext cx="12218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>
                <a:solidFill>
                  <a:srgbClr val="FF0000"/>
                </a:solidFill>
              </a:rPr>
              <a:t>serv46573851</a:t>
            </a:r>
            <a:endParaRPr lang="nn-NO" sz="1400" dirty="0">
              <a:solidFill>
                <a:srgbClr val="FF0000"/>
              </a:solidFill>
            </a:endParaRPr>
          </a:p>
          <a:p>
            <a:endParaRPr lang="nn-NO" sz="1400" dirty="0"/>
          </a:p>
        </p:txBody>
      </p:sp>
      <p:sp>
        <p:nvSpPr>
          <p:cNvPr id="289" name="Oval 288"/>
          <p:cNvSpPr/>
          <p:nvPr/>
        </p:nvSpPr>
        <p:spPr>
          <a:xfrm>
            <a:off x="4231324" y="6587479"/>
            <a:ext cx="138518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90" name="Rectangle 289"/>
          <p:cNvSpPr/>
          <p:nvPr/>
        </p:nvSpPr>
        <p:spPr>
          <a:xfrm>
            <a:off x="4303332" y="6659487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1400" dirty="0">
                <a:solidFill>
                  <a:srgbClr val="FF0000"/>
                </a:solidFill>
              </a:rPr>
              <a:t>serv185438317</a:t>
            </a:r>
            <a:endParaRPr lang="nn-NO" sz="1400" dirty="0">
              <a:solidFill>
                <a:srgbClr val="FF0000"/>
              </a:solidFill>
            </a:endParaRPr>
          </a:p>
        </p:txBody>
      </p:sp>
      <p:cxnSp>
        <p:nvCxnSpPr>
          <p:cNvPr id="292" name="Straight Arrow Connector 291"/>
          <p:cNvCxnSpPr>
            <a:stCxn id="265" idx="4"/>
          </p:cNvCxnSpPr>
          <p:nvPr/>
        </p:nvCxnSpPr>
        <p:spPr>
          <a:xfrm>
            <a:off x="5400488" y="4715271"/>
            <a:ext cx="777014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3" name="Straight Arrow Connector 292"/>
          <p:cNvCxnSpPr/>
          <p:nvPr/>
        </p:nvCxnSpPr>
        <p:spPr>
          <a:xfrm flipH="1">
            <a:off x="4923918" y="6083423"/>
            <a:ext cx="136643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Straight Arrow Connector 293"/>
          <p:cNvCxnSpPr/>
          <p:nvPr/>
        </p:nvCxnSpPr>
        <p:spPr>
          <a:xfrm flipH="1">
            <a:off x="4923918" y="5651375"/>
            <a:ext cx="1253584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Straight Arrow Connector 294"/>
          <p:cNvCxnSpPr/>
          <p:nvPr/>
        </p:nvCxnSpPr>
        <p:spPr>
          <a:xfrm>
            <a:off x="3881027" y="5651375"/>
            <a:ext cx="1042891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6" name="Oval 295"/>
          <p:cNvSpPr/>
          <p:nvPr/>
        </p:nvSpPr>
        <p:spPr>
          <a:xfrm>
            <a:off x="4248359" y="7307559"/>
            <a:ext cx="1409135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97" name="Rectangle 296"/>
          <p:cNvSpPr/>
          <p:nvPr/>
        </p:nvSpPr>
        <p:spPr>
          <a:xfrm>
            <a:off x="4283968" y="7379567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>
                <a:solidFill>
                  <a:srgbClr val="FF0000"/>
                </a:solidFill>
              </a:rPr>
              <a:t>serv1640238160</a:t>
            </a:r>
            <a:endParaRPr lang="nn-NO" sz="1400" dirty="0">
              <a:solidFill>
                <a:srgbClr val="FF0000"/>
              </a:solidFill>
            </a:endParaRPr>
          </a:p>
        </p:txBody>
      </p:sp>
      <p:cxnSp>
        <p:nvCxnSpPr>
          <p:cNvPr id="299" name="Straight Arrow Connector 298"/>
          <p:cNvCxnSpPr/>
          <p:nvPr/>
        </p:nvCxnSpPr>
        <p:spPr>
          <a:xfrm flipH="1">
            <a:off x="4922754" y="7019527"/>
            <a:ext cx="1164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Straight Arrow Connector 299"/>
          <p:cNvCxnSpPr>
            <a:endCxn id="267" idx="0"/>
          </p:cNvCxnSpPr>
          <p:nvPr/>
        </p:nvCxnSpPr>
        <p:spPr>
          <a:xfrm flipH="1">
            <a:off x="4896432" y="7739607"/>
            <a:ext cx="26322" cy="3600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1" name="Straight Arrow Connector 300"/>
          <p:cNvCxnSpPr>
            <a:endCxn id="267" idx="0"/>
          </p:cNvCxnSpPr>
          <p:nvPr/>
        </p:nvCxnSpPr>
        <p:spPr>
          <a:xfrm>
            <a:off x="305724" y="6083423"/>
            <a:ext cx="4590708" cy="20162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Straight Arrow Connector 312"/>
          <p:cNvCxnSpPr>
            <a:stCxn id="262" idx="4"/>
            <a:endCxn id="279" idx="0"/>
          </p:cNvCxnSpPr>
          <p:nvPr/>
        </p:nvCxnSpPr>
        <p:spPr>
          <a:xfrm>
            <a:off x="5400488" y="4715271"/>
            <a:ext cx="2151722" cy="8640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6" name="Straight Arrow Connector 315"/>
          <p:cNvCxnSpPr>
            <a:stCxn id="279" idx="4"/>
            <a:endCxn id="285" idx="0"/>
          </p:cNvCxnSpPr>
          <p:nvPr/>
        </p:nvCxnSpPr>
        <p:spPr>
          <a:xfrm flipH="1">
            <a:off x="6318788" y="6011415"/>
            <a:ext cx="1233422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9" name="Straight Arrow Connector 318"/>
          <p:cNvCxnSpPr>
            <a:stCxn id="285" idx="4"/>
            <a:endCxn id="263" idx="0"/>
          </p:cNvCxnSpPr>
          <p:nvPr/>
        </p:nvCxnSpPr>
        <p:spPr>
          <a:xfrm flipH="1">
            <a:off x="4896432" y="7379567"/>
            <a:ext cx="1422356" cy="7200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0" name="TextBox 319"/>
          <p:cNvSpPr txBox="1"/>
          <p:nvPr/>
        </p:nvSpPr>
        <p:spPr>
          <a:xfrm>
            <a:off x="5381307" y="458503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e1</a:t>
            </a:r>
            <a:endParaRPr lang="en-NZ" sz="1600" dirty="0"/>
          </a:p>
        </p:txBody>
      </p:sp>
      <p:sp>
        <p:nvSpPr>
          <p:cNvPr id="321" name="TextBox 320"/>
          <p:cNvSpPr txBox="1"/>
          <p:nvPr/>
        </p:nvSpPr>
        <p:spPr>
          <a:xfrm>
            <a:off x="5488674" y="1586765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e2</a:t>
            </a:r>
            <a:endParaRPr lang="en-NZ" sz="1600" dirty="0"/>
          </a:p>
        </p:txBody>
      </p:sp>
      <p:sp>
        <p:nvSpPr>
          <p:cNvPr id="322" name="TextBox 321"/>
          <p:cNvSpPr txBox="1"/>
          <p:nvPr/>
        </p:nvSpPr>
        <p:spPr>
          <a:xfrm>
            <a:off x="4936111" y="2596325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e3</a:t>
            </a:r>
            <a:endParaRPr lang="en-NZ" sz="1600" dirty="0"/>
          </a:p>
        </p:txBody>
      </p:sp>
      <p:sp>
        <p:nvSpPr>
          <p:cNvPr id="323" name="TextBox 322"/>
          <p:cNvSpPr txBox="1"/>
          <p:nvPr/>
        </p:nvSpPr>
        <p:spPr>
          <a:xfrm>
            <a:off x="4844537" y="3340598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e4</a:t>
            </a:r>
            <a:endParaRPr lang="en-NZ" sz="1600" dirty="0"/>
          </a:p>
        </p:txBody>
      </p:sp>
      <p:sp>
        <p:nvSpPr>
          <p:cNvPr id="324" name="TextBox 323"/>
          <p:cNvSpPr txBox="1"/>
          <p:nvPr/>
        </p:nvSpPr>
        <p:spPr>
          <a:xfrm>
            <a:off x="5477956" y="4871516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e1</a:t>
            </a:r>
            <a:endParaRPr lang="en-NZ" sz="1600" dirty="0">
              <a:solidFill>
                <a:srgbClr val="FF0000"/>
              </a:solidFill>
            </a:endParaRPr>
          </a:p>
        </p:txBody>
      </p:sp>
      <p:sp>
        <p:nvSpPr>
          <p:cNvPr id="325" name="TextBox 324"/>
          <p:cNvSpPr txBox="1"/>
          <p:nvPr/>
        </p:nvSpPr>
        <p:spPr>
          <a:xfrm>
            <a:off x="5534642" y="5996901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e2</a:t>
            </a:r>
            <a:endParaRPr lang="en-NZ" sz="1600" dirty="0">
              <a:solidFill>
                <a:srgbClr val="FF0000"/>
              </a:solidFill>
            </a:endParaRPr>
          </a:p>
        </p:txBody>
      </p:sp>
      <p:sp>
        <p:nvSpPr>
          <p:cNvPr id="326" name="TextBox 325"/>
          <p:cNvSpPr txBox="1"/>
          <p:nvPr/>
        </p:nvSpPr>
        <p:spPr>
          <a:xfrm>
            <a:off x="4927210" y="6988750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e3</a:t>
            </a:r>
            <a:endParaRPr lang="en-NZ" sz="1600" dirty="0">
              <a:solidFill>
                <a:srgbClr val="FF0000"/>
              </a:solidFill>
            </a:endParaRPr>
          </a:p>
        </p:txBody>
      </p:sp>
      <p:sp>
        <p:nvSpPr>
          <p:cNvPr id="327" name="TextBox 326"/>
          <p:cNvSpPr txBox="1"/>
          <p:nvPr/>
        </p:nvSpPr>
        <p:spPr>
          <a:xfrm>
            <a:off x="4886354" y="7719863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e4</a:t>
            </a:r>
            <a:endParaRPr lang="en-NZ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71003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6673019" y="4725144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6168963" y="8541568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2982608" y="6021288"/>
            <a:ext cx="1385759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14" name="Straight Arrow Connector 13"/>
          <p:cNvCxnSpPr>
            <a:stCxn id="5" idx="4"/>
            <a:endCxn id="8" idx="0"/>
          </p:cNvCxnSpPr>
          <p:nvPr/>
        </p:nvCxnSpPr>
        <p:spPr>
          <a:xfrm flipH="1">
            <a:off x="3675488" y="5157192"/>
            <a:ext cx="3429579" cy="86409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8" idx="4"/>
            <a:endCxn id="98" idx="0"/>
          </p:cNvCxnSpPr>
          <p:nvPr/>
        </p:nvCxnSpPr>
        <p:spPr>
          <a:xfrm>
            <a:off x="3675488" y="6453336"/>
            <a:ext cx="2953009" cy="57606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6857953" y="4797152"/>
            <a:ext cx="5351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/>
              <a:t>Start</a:t>
            </a:r>
            <a:endParaRPr lang="nn-NO" sz="1200" dirty="0"/>
          </a:p>
        </p:txBody>
      </p:sp>
      <p:sp>
        <p:nvSpPr>
          <p:cNvPr id="37" name="Rectangle 36"/>
          <p:cNvSpPr/>
          <p:nvPr/>
        </p:nvSpPr>
        <p:spPr>
          <a:xfrm>
            <a:off x="3000611" y="6065454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1400" dirty="0"/>
              <a:t>serv2124625285</a:t>
            </a:r>
            <a:endParaRPr lang="nn-NO" sz="1400" dirty="0"/>
          </a:p>
        </p:txBody>
      </p:sp>
      <p:sp>
        <p:nvSpPr>
          <p:cNvPr id="45" name="Rectangle 44"/>
          <p:cNvSpPr/>
          <p:nvPr/>
        </p:nvSpPr>
        <p:spPr>
          <a:xfrm>
            <a:off x="6406475" y="8624609"/>
            <a:ext cx="4619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End</a:t>
            </a:r>
            <a:endParaRPr lang="nn-NO" sz="1200" dirty="0"/>
          </a:p>
        </p:txBody>
      </p:sp>
      <p:sp>
        <p:nvSpPr>
          <p:cNvPr id="73" name="Oval 72"/>
          <p:cNvSpPr/>
          <p:nvPr/>
        </p:nvSpPr>
        <p:spPr>
          <a:xfrm>
            <a:off x="2273090" y="5445224"/>
            <a:ext cx="1447601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2308698" y="5517232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serv1779102626</a:t>
            </a:r>
            <a:endParaRPr lang="nn-NO" sz="1400" dirty="0"/>
          </a:p>
        </p:txBody>
      </p:sp>
      <p:cxnSp>
        <p:nvCxnSpPr>
          <p:cNvPr id="17" name="Straight Arrow Connector 16"/>
          <p:cNvCxnSpPr>
            <a:stCxn id="5" idx="4"/>
            <a:endCxn id="73" idx="0"/>
          </p:cNvCxnSpPr>
          <p:nvPr/>
        </p:nvCxnSpPr>
        <p:spPr>
          <a:xfrm flipH="1">
            <a:off x="2996891" y="5157192"/>
            <a:ext cx="4108176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Oval 75"/>
          <p:cNvSpPr/>
          <p:nvPr/>
        </p:nvSpPr>
        <p:spPr>
          <a:xfrm>
            <a:off x="1308027" y="6093296"/>
            <a:ext cx="140455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1308027" y="6141519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serv1086418840</a:t>
            </a:r>
            <a:endParaRPr lang="nn-NO" sz="1400" dirty="0"/>
          </a:p>
        </p:txBody>
      </p:sp>
      <p:sp>
        <p:nvSpPr>
          <p:cNvPr id="78" name="Oval 77"/>
          <p:cNvSpPr/>
          <p:nvPr/>
        </p:nvSpPr>
        <p:spPr>
          <a:xfrm>
            <a:off x="4908427" y="5661248"/>
            <a:ext cx="135435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4908427" y="5733256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serv1570805927</a:t>
            </a:r>
            <a:endParaRPr lang="nn-NO" sz="1400" dirty="0"/>
          </a:p>
        </p:txBody>
      </p:sp>
      <p:sp>
        <p:nvSpPr>
          <p:cNvPr id="80" name="Oval 79"/>
          <p:cNvSpPr/>
          <p:nvPr/>
        </p:nvSpPr>
        <p:spPr>
          <a:xfrm>
            <a:off x="6096955" y="6093296"/>
            <a:ext cx="1336370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6163984" y="6165304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serv669825442</a:t>
            </a:r>
            <a:endParaRPr lang="nn-NO" sz="1400" dirty="0"/>
          </a:p>
        </p:txBody>
      </p:sp>
      <p:sp>
        <p:nvSpPr>
          <p:cNvPr id="82" name="Oval 81"/>
          <p:cNvSpPr/>
          <p:nvPr/>
        </p:nvSpPr>
        <p:spPr>
          <a:xfrm>
            <a:off x="8780615" y="5606214"/>
            <a:ext cx="1313180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8780615" y="5678222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sz="1400" dirty="0"/>
              <a:t>serv254870550</a:t>
            </a:r>
            <a:endParaRPr lang="nn-NO" sz="1400" dirty="0"/>
          </a:p>
        </p:txBody>
      </p:sp>
      <p:cxnSp>
        <p:nvCxnSpPr>
          <p:cNvPr id="87" name="Straight Arrow Connector 86"/>
          <p:cNvCxnSpPr>
            <a:stCxn id="5" idx="4"/>
            <a:endCxn id="78" idx="0"/>
          </p:cNvCxnSpPr>
          <p:nvPr/>
        </p:nvCxnSpPr>
        <p:spPr>
          <a:xfrm flipH="1">
            <a:off x="5585606" y="5157192"/>
            <a:ext cx="1519461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>
            <a:stCxn id="5" idx="4"/>
            <a:endCxn id="80" idx="0"/>
          </p:cNvCxnSpPr>
          <p:nvPr/>
        </p:nvCxnSpPr>
        <p:spPr>
          <a:xfrm flipH="1">
            <a:off x="6765140" y="5157192"/>
            <a:ext cx="339927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>
            <a:stCxn id="5" idx="4"/>
            <a:endCxn id="82" idx="0"/>
          </p:cNvCxnSpPr>
          <p:nvPr/>
        </p:nvCxnSpPr>
        <p:spPr>
          <a:xfrm>
            <a:off x="7105067" y="5157192"/>
            <a:ext cx="2332138" cy="4490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>
            <a:stCxn id="73" idx="4"/>
            <a:endCxn id="76" idx="0"/>
          </p:cNvCxnSpPr>
          <p:nvPr/>
        </p:nvCxnSpPr>
        <p:spPr>
          <a:xfrm flipH="1">
            <a:off x="2010303" y="5877272"/>
            <a:ext cx="986588" cy="2160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Oval 93"/>
          <p:cNvSpPr/>
          <p:nvPr/>
        </p:nvSpPr>
        <p:spPr>
          <a:xfrm>
            <a:off x="7321091" y="7461448"/>
            <a:ext cx="140455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5" name="Rectangle 94"/>
          <p:cNvSpPr/>
          <p:nvPr/>
        </p:nvSpPr>
        <p:spPr>
          <a:xfrm>
            <a:off x="7321091" y="7490764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serv1016986607</a:t>
            </a:r>
            <a:endParaRPr lang="nn-NO" sz="1400" dirty="0"/>
          </a:p>
        </p:txBody>
      </p:sp>
      <p:sp>
        <p:nvSpPr>
          <p:cNvPr id="96" name="Oval 95"/>
          <p:cNvSpPr/>
          <p:nvPr/>
        </p:nvSpPr>
        <p:spPr>
          <a:xfrm>
            <a:off x="7218935" y="5661248"/>
            <a:ext cx="132629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7" name="Rectangle 96"/>
          <p:cNvSpPr/>
          <p:nvPr/>
        </p:nvSpPr>
        <p:spPr>
          <a:xfrm>
            <a:off x="7232046" y="5715087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>
                <a:solidFill>
                  <a:srgbClr val="FF0000"/>
                </a:solidFill>
              </a:rPr>
              <a:t>serv739257675</a:t>
            </a:r>
            <a:endParaRPr lang="nn-NO" sz="1400" dirty="0">
              <a:solidFill>
                <a:srgbClr val="FF0000"/>
              </a:solidFill>
            </a:endParaRPr>
          </a:p>
        </p:txBody>
      </p:sp>
      <p:sp>
        <p:nvSpPr>
          <p:cNvPr id="98" name="Oval 97"/>
          <p:cNvSpPr/>
          <p:nvPr/>
        </p:nvSpPr>
        <p:spPr>
          <a:xfrm>
            <a:off x="5935903" y="7029400"/>
            <a:ext cx="138518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9" name="Rectangle 98"/>
          <p:cNvSpPr/>
          <p:nvPr/>
        </p:nvSpPr>
        <p:spPr>
          <a:xfrm>
            <a:off x="6007911" y="7101408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i-FI" sz="1400" dirty="0">
                <a:solidFill>
                  <a:srgbClr val="FF0000"/>
                </a:solidFill>
              </a:rPr>
              <a:t>serv878122141</a:t>
            </a:r>
            <a:endParaRPr lang="nn-NO" sz="1400" dirty="0">
              <a:solidFill>
                <a:srgbClr val="FF0000"/>
              </a:solidFill>
            </a:endParaRPr>
          </a:p>
        </p:txBody>
      </p:sp>
      <p:cxnSp>
        <p:nvCxnSpPr>
          <p:cNvPr id="101" name="Straight Arrow Connector 100"/>
          <p:cNvCxnSpPr>
            <a:stCxn id="82" idx="4"/>
            <a:endCxn id="94" idx="0"/>
          </p:cNvCxnSpPr>
          <p:nvPr/>
        </p:nvCxnSpPr>
        <p:spPr>
          <a:xfrm flipH="1">
            <a:off x="8023367" y="6038262"/>
            <a:ext cx="1413838" cy="14231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>
            <a:stCxn id="5" idx="4"/>
            <a:endCxn id="96" idx="0"/>
          </p:cNvCxnSpPr>
          <p:nvPr/>
        </p:nvCxnSpPr>
        <p:spPr>
          <a:xfrm>
            <a:off x="7105067" y="5157192"/>
            <a:ext cx="777014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>
            <a:stCxn id="80" idx="4"/>
            <a:endCxn id="98" idx="0"/>
          </p:cNvCxnSpPr>
          <p:nvPr/>
        </p:nvCxnSpPr>
        <p:spPr>
          <a:xfrm flipH="1">
            <a:off x="6628497" y="6525344"/>
            <a:ext cx="136643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/>
          <p:cNvCxnSpPr>
            <a:stCxn id="96" idx="4"/>
            <a:endCxn id="98" idx="0"/>
          </p:cNvCxnSpPr>
          <p:nvPr/>
        </p:nvCxnSpPr>
        <p:spPr>
          <a:xfrm flipH="1">
            <a:off x="6628497" y="6093296"/>
            <a:ext cx="1253584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>
            <a:stCxn id="78" idx="4"/>
            <a:endCxn id="98" idx="0"/>
          </p:cNvCxnSpPr>
          <p:nvPr/>
        </p:nvCxnSpPr>
        <p:spPr>
          <a:xfrm>
            <a:off x="5585606" y="6093296"/>
            <a:ext cx="1042891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Oval 112"/>
          <p:cNvSpPr/>
          <p:nvPr/>
        </p:nvSpPr>
        <p:spPr>
          <a:xfrm>
            <a:off x="5952939" y="7749480"/>
            <a:ext cx="134878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14" name="Rectangle 113"/>
          <p:cNvSpPr/>
          <p:nvPr/>
        </p:nvSpPr>
        <p:spPr>
          <a:xfrm>
            <a:off x="5988547" y="7821488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1400" dirty="0">
                <a:solidFill>
                  <a:srgbClr val="FF0000"/>
                </a:solidFill>
              </a:rPr>
              <a:t>serv947554374</a:t>
            </a:r>
            <a:endParaRPr lang="nn-NO" sz="1400" dirty="0">
              <a:solidFill>
                <a:srgbClr val="FF0000"/>
              </a:solidFill>
            </a:endParaRPr>
          </a:p>
        </p:txBody>
      </p:sp>
      <p:cxnSp>
        <p:nvCxnSpPr>
          <p:cNvPr id="116" name="Straight Arrow Connector 115"/>
          <p:cNvCxnSpPr>
            <a:stCxn id="94" idx="4"/>
            <a:endCxn id="7" idx="0"/>
          </p:cNvCxnSpPr>
          <p:nvPr/>
        </p:nvCxnSpPr>
        <p:spPr>
          <a:xfrm flipH="1">
            <a:off x="6601011" y="7893496"/>
            <a:ext cx="1422356" cy="6480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>
            <a:stCxn id="98" idx="4"/>
            <a:endCxn id="113" idx="0"/>
          </p:cNvCxnSpPr>
          <p:nvPr/>
        </p:nvCxnSpPr>
        <p:spPr>
          <a:xfrm flipH="1">
            <a:off x="6627333" y="7461448"/>
            <a:ext cx="1164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/>
          <p:cNvCxnSpPr>
            <a:stCxn id="113" idx="4"/>
            <a:endCxn id="7" idx="0"/>
          </p:cNvCxnSpPr>
          <p:nvPr/>
        </p:nvCxnSpPr>
        <p:spPr>
          <a:xfrm flipH="1">
            <a:off x="6601011" y="8181528"/>
            <a:ext cx="26322" cy="3600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>
            <a:stCxn id="76" idx="4"/>
            <a:endCxn id="7" idx="0"/>
          </p:cNvCxnSpPr>
          <p:nvPr/>
        </p:nvCxnSpPr>
        <p:spPr>
          <a:xfrm>
            <a:off x="2010303" y="6525344"/>
            <a:ext cx="4590708" cy="20162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2" name="Oval 261"/>
          <p:cNvSpPr/>
          <p:nvPr/>
        </p:nvSpPr>
        <p:spPr>
          <a:xfrm>
            <a:off x="6673019" y="-87090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63" name="Oval 262"/>
          <p:cNvSpPr/>
          <p:nvPr/>
        </p:nvSpPr>
        <p:spPr>
          <a:xfrm>
            <a:off x="6199741" y="3720728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64" name="Oval 263"/>
          <p:cNvSpPr/>
          <p:nvPr/>
        </p:nvSpPr>
        <p:spPr>
          <a:xfrm>
            <a:off x="2982608" y="1209054"/>
            <a:ext cx="1385759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265" name="Straight Arrow Connector 264"/>
          <p:cNvCxnSpPr>
            <a:stCxn id="265" idx="4"/>
            <a:endCxn id="268" idx="0"/>
          </p:cNvCxnSpPr>
          <p:nvPr/>
        </p:nvCxnSpPr>
        <p:spPr>
          <a:xfrm flipH="1">
            <a:off x="3675488" y="344958"/>
            <a:ext cx="3429579" cy="86409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Straight Arrow Connector 265"/>
          <p:cNvCxnSpPr>
            <a:stCxn id="268" idx="4"/>
          </p:cNvCxnSpPr>
          <p:nvPr/>
        </p:nvCxnSpPr>
        <p:spPr>
          <a:xfrm>
            <a:off x="3675488" y="1641102"/>
            <a:ext cx="2953009" cy="57606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7" name="Rectangle 266"/>
          <p:cNvSpPr/>
          <p:nvPr/>
        </p:nvSpPr>
        <p:spPr>
          <a:xfrm>
            <a:off x="6857953" y="-15082"/>
            <a:ext cx="5351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/>
              <a:t>Start</a:t>
            </a:r>
            <a:endParaRPr lang="nn-NO" sz="1200" dirty="0"/>
          </a:p>
        </p:txBody>
      </p:sp>
      <p:sp>
        <p:nvSpPr>
          <p:cNvPr id="268" name="Rectangle 267"/>
          <p:cNvSpPr/>
          <p:nvPr/>
        </p:nvSpPr>
        <p:spPr>
          <a:xfrm>
            <a:off x="3000611" y="1253220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1400" dirty="0"/>
              <a:t>serv2124625285</a:t>
            </a:r>
            <a:endParaRPr lang="nn-NO" sz="1400" dirty="0"/>
          </a:p>
        </p:txBody>
      </p:sp>
      <p:sp>
        <p:nvSpPr>
          <p:cNvPr id="269" name="Rectangle 268"/>
          <p:cNvSpPr/>
          <p:nvPr/>
        </p:nvSpPr>
        <p:spPr>
          <a:xfrm>
            <a:off x="6406475" y="3768186"/>
            <a:ext cx="4619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End</a:t>
            </a:r>
            <a:endParaRPr lang="nn-NO" sz="1200" dirty="0"/>
          </a:p>
        </p:txBody>
      </p:sp>
      <p:sp>
        <p:nvSpPr>
          <p:cNvPr id="270" name="Oval 269"/>
          <p:cNvSpPr/>
          <p:nvPr/>
        </p:nvSpPr>
        <p:spPr>
          <a:xfrm>
            <a:off x="2273090" y="632990"/>
            <a:ext cx="1447601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1" name="Rectangle 270"/>
          <p:cNvSpPr/>
          <p:nvPr/>
        </p:nvSpPr>
        <p:spPr>
          <a:xfrm>
            <a:off x="2308698" y="704998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serv1779102626</a:t>
            </a:r>
            <a:endParaRPr lang="nn-NO" sz="1400" dirty="0"/>
          </a:p>
        </p:txBody>
      </p:sp>
      <p:cxnSp>
        <p:nvCxnSpPr>
          <p:cNvPr id="272" name="Straight Arrow Connector 271"/>
          <p:cNvCxnSpPr>
            <a:stCxn id="265" idx="4"/>
          </p:cNvCxnSpPr>
          <p:nvPr/>
        </p:nvCxnSpPr>
        <p:spPr>
          <a:xfrm flipH="1">
            <a:off x="2996891" y="344958"/>
            <a:ext cx="4108176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3" name="Oval 272"/>
          <p:cNvSpPr/>
          <p:nvPr/>
        </p:nvSpPr>
        <p:spPr>
          <a:xfrm>
            <a:off x="1308027" y="1281062"/>
            <a:ext cx="140455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4" name="Rectangle 273"/>
          <p:cNvSpPr/>
          <p:nvPr/>
        </p:nvSpPr>
        <p:spPr>
          <a:xfrm>
            <a:off x="1308027" y="1329285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serv1086418840</a:t>
            </a:r>
            <a:endParaRPr lang="nn-NO" sz="1400" dirty="0"/>
          </a:p>
        </p:txBody>
      </p:sp>
      <p:sp>
        <p:nvSpPr>
          <p:cNvPr id="275" name="Oval 274"/>
          <p:cNvSpPr/>
          <p:nvPr/>
        </p:nvSpPr>
        <p:spPr>
          <a:xfrm>
            <a:off x="4908427" y="849014"/>
            <a:ext cx="135435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6" name="Rectangle 275"/>
          <p:cNvSpPr/>
          <p:nvPr/>
        </p:nvSpPr>
        <p:spPr>
          <a:xfrm>
            <a:off x="4908427" y="921022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serv1570805927</a:t>
            </a:r>
            <a:endParaRPr lang="nn-NO" sz="1400" dirty="0"/>
          </a:p>
        </p:txBody>
      </p:sp>
      <p:sp>
        <p:nvSpPr>
          <p:cNvPr id="277" name="Oval 276"/>
          <p:cNvSpPr/>
          <p:nvPr/>
        </p:nvSpPr>
        <p:spPr>
          <a:xfrm>
            <a:off x="6096955" y="1281062"/>
            <a:ext cx="1336370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8" name="Rectangle 277"/>
          <p:cNvSpPr/>
          <p:nvPr/>
        </p:nvSpPr>
        <p:spPr>
          <a:xfrm>
            <a:off x="6163984" y="1353070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serv669825442</a:t>
            </a:r>
            <a:endParaRPr lang="nn-NO" sz="1400" dirty="0"/>
          </a:p>
        </p:txBody>
      </p:sp>
      <p:sp>
        <p:nvSpPr>
          <p:cNvPr id="279" name="Oval 278"/>
          <p:cNvSpPr/>
          <p:nvPr/>
        </p:nvSpPr>
        <p:spPr>
          <a:xfrm>
            <a:off x="8600199" y="1209054"/>
            <a:ext cx="1313180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80" name="Rectangle 279"/>
          <p:cNvSpPr/>
          <p:nvPr/>
        </p:nvSpPr>
        <p:spPr>
          <a:xfrm>
            <a:off x="8600199" y="1281062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sz="1400" dirty="0"/>
              <a:t>serv254870550</a:t>
            </a:r>
            <a:endParaRPr lang="nn-NO" sz="1400" dirty="0"/>
          </a:p>
        </p:txBody>
      </p:sp>
      <p:cxnSp>
        <p:nvCxnSpPr>
          <p:cNvPr id="281" name="Straight Arrow Connector 280"/>
          <p:cNvCxnSpPr>
            <a:stCxn id="265" idx="4"/>
          </p:cNvCxnSpPr>
          <p:nvPr/>
        </p:nvCxnSpPr>
        <p:spPr>
          <a:xfrm flipH="1">
            <a:off x="5585606" y="344958"/>
            <a:ext cx="1519461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Straight Arrow Connector 281"/>
          <p:cNvCxnSpPr>
            <a:stCxn id="265" idx="4"/>
          </p:cNvCxnSpPr>
          <p:nvPr/>
        </p:nvCxnSpPr>
        <p:spPr>
          <a:xfrm flipH="1">
            <a:off x="6765140" y="344958"/>
            <a:ext cx="339927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Arrow Connector 283"/>
          <p:cNvCxnSpPr/>
          <p:nvPr/>
        </p:nvCxnSpPr>
        <p:spPr>
          <a:xfrm flipH="1">
            <a:off x="2010303" y="1065038"/>
            <a:ext cx="986588" cy="2160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5" name="Oval 284"/>
          <p:cNvSpPr/>
          <p:nvPr/>
        </p:nvSpPr>
        <p:spPr>
          <a:xfrm>
            <a:off x="7321091" y="2577206"/>
            <a:ext cx="140455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86" name="Rectangle 285"/>
          <p:cNvSpPr/>
          <p:nvPr/>
        </p:nvSpPr>
        <p:spPr>
          <a:xfrm>
            <a:off x="7321091" y="2606522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serv1016986607</a:t>
            </a:r>
            <a:endParaRPr lang="nn-NO" sz="1400" dirty="0"/>
          </a:p>
        </p:txBody>
      </p:sp>
      <p:sp>
        <p:nvSpPr>
          <p:cNvPr id="287" name="Oval 286"/>
          <p:cNvSpPr/>
          <p:nvPr/>
        </p:nvSpPr>
        <p:spPr>
          <a:xfrm>
            <a:off x="7218935" y="849014"/>
            <a:ext cx="132629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88" name="Rectangle 287"/>
          <p:cNvSpPr/>
          <p:nvPr/>
        </p:nvSpPr>
        <p:spPr>
          <a:xfrm>
            <a:off x="7232046" y="902853"/>
            <a:ext cx="12218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serv46573851</a:t>
            </a:r>
            <a:endParaRPr lang="nn-NO" sz="1400" dirty="0"/>
          </a:p>
          <a:p>
            <a:endParaRPr lang="nn-NO" sz="1400" dirty="0"/>
          </a:p>
        </p:txBody>
      </p:sp>
      <p:sp>
        <p:nvSpPr>
          <p:cNvPr id="289" name="Oval 288"/>
          <p:cNvSpPr/>
          <p:nvPr/>
        </p:nvSpPr>
        <p:spPr>
          <a:xfrm>
            <a:off x="5935903" y="2217166"/>
            <a:ext cx="138518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90" name="Rectangle 289"/>
          <p:cNvSpPr/>
          <p:nvPr/>
        </p:nvSpPr>
        <p:spPr>
          <a:xfrm>
            <a:off x="6007911" y="2289174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1400" dirty="0"/>
              <a:t>serv185438317</a:t>
            </a:r>
            <a:endParaRPr lang="nn-NO" sz="1400" dirty="0"/>
          </a:p>
        </p:txBody>
      </p:sp>
      <p:cxnSp>
        <p:nvCxnSpPr>
          <p:cNvPr id="292" name="Straight Arrow Connector 291"/>
          <p:cNvCxnSpPr>
            <a:stCxn id="265" idx="4"/>
          </p:cNvCxnSpPr>
          <p:nvPr/>
        </p:nvCxnSpPr>
        <p:spPr>
          <a:xfrm>
            <a:off x="7105067" y="344958"/>
            <a:ext cx="777014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3" name="Straight Arrow Connector 292"/>
          <p:cNvCxnSpPr/>
          <p:nvPr/>
        </p:nvCxnSpPr>
        <p:spPr>
          <a:xfrm flipH="1">
            <a:off x="6628497" y="1713110"/>
            <a:ext cx="136643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Straight Arrow Connector 293"/>
          <p:cNvCxnSpPr/>
          <p:nvPr/>
        </p:nvCxnSpPr>
        <p:spPr>
          <a:xfrm flipH="1">
            <a:off x="6628497" y="1281062"/>
            <a:ext cx="1253584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Straight Arrow Connector 294"/>
          <p:cNvCxnSpPr/>
          <p:nvPr/>
        </p:nvCxnSpPr>
        <p:spPr>
          <a:xfrm>
            <a:off x="5585606" y="1281062"/>
            <a:ext cx="1042891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6" name="Oval 295"/>
          <p:cNvSpPr/>
          <p:nvPr/>
        </p:nvSpPr>
        <p:spPr>
          <a:xfrm>
            <a:off x="5952938" y="2937246"/>
            <a:ext cx="1409135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97" name="Rectangle 296"/>
          <p:cNvSpPr/>
          <p:nvPr/>
        </p:nvSpPr>
        <p:spPr>
          <a:xfrm>
            <a:off x="5988547" y="3009254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serv1640238160</a:t>
            </a:r>
            <a:endParaRPr lang="nn-NO" sz="1400" dirty="0"/>
          </a:p>
        </p:txBody>
      </p:sp>
      <p:cxnSp>
        <p:nvCxnSpPr>
          <p:cNvPr id="299" name="Straight Arrow Connector 298"/>
          <p:cNvCxnSpPr/>
          <p:nvPr/>
        </p:nvCxnSpPr>
        <p:spPr>
          <a:xfrm flipH="1">
            <a:off x="6627333" y="2649214"/>
            <a:ext cx="1164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Straight Arrow Connector 299"/>
          <p:cNvCxnSpPr>
            <a:endCxn id="267" idx="0"/>
          </p:cNvCxnSpPr>
          <p:nvPr/>
        </p:nvCxnSpPr>
        <p:spPr>
          <a:xfrm flipH="1">
            <a:off x="6601011" y="3369294"/>
            <a:ext cx="26322" cy="3600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1" name="Straight Arrow Connector 300"/>
          <p:cNvCxnSpPr>
            <a:endCxn id="267" idx="0"/>
          </p:cNvCxnSpPr>
          <p:nvPr/>
        </p:nvCxnSpPr>
        <p:spPr>
          <a:xfrm>
            <a:off x="2010303" y="1713110"/>
            <a:ext cx="4590708" cy="20162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Straight Arrow Connector 312"/>
          <p:cNvCxnSpPr>
            <a:stCxn id="262" idx="4"/>
            <a:endCxn id="279" idx="0"/>
          </p:cNvCxnSpPr>
          <p:nvPr/>
        </p:nvCxnSpPr>
        <p:spPr>
          <a:xfrm>
            <a:off x="7105067" y="344958"/>
            <a:ext cx="2151722" cy="8640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6" name="Straight Arrow Connector 315"/>
          <p:cNvCxnSpPr>
            <a:stCxn id="279" idx="4"/>
            <a:endCxn id="285" idx="0"/>
          </p:cNvCxnSpPr>
          <p:nvPr/>
        </p:nvCxnSpPr>
        <p:spPr>
          <a:xfrm flipH="1">
            <a:off x="8023367" y="1641102"/>
            <a:ext cx="1233422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9" name="Straight Arrow Connector 318"/>
          <p:cNvCxnSpPr>
            <a:stCxn id="285" idx="4"/>
          </p:cNvCxnSpPr>
          <p:nvPr/>
        </p:nvCxnSpPr>
        <p:spPr>
          <a:xfrm flipH="1">
            <a:off x="6601011" y="3009254"/>
            <a:ext cx="1422356" cy="7200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0" name="TextBox 319"/>
          <p:cNvSpPr txBox="1"/>
          <p:nvPr/>
        </p:nvSpPr>
        <p:spPr>
          <a:xfrm>
            <a:off x="7122286" y="5283039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e1</a:t>
            </a:r>
            <a:endParaRPr lang="en-NZ" sz="1600" dirty="0">
              <a:solidFill>
                <a:srgbClr val="FF0000"/>
              </a:solidFill>
            </a:endParaRPr>
          </a:p>
        </p:txBody>
      </p:sp>
      <p:sp>
        <p:nvSpPr>
          <p:cNvPr id="321" name="TextBox 320"/>
          <p:cNvSpPr txBox="1"/>
          <p:nvPr/>
        </p:nvSpPr>
        <p:spPr>
          <a:xfrm>
            <a:off x="7229653" y="6411301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e2</a:t>
            </a:r>
            <a:endParaRPr lang="en-NZ" sz="1600" dirty="0">
              <a:solidFill>
                <a:srgbClr val="FF0000"/>
              </a:solidFill>
            </a:endParaRPr>
          </a:p>
        </p:txBody>
      </p:sp>
      <p:sp>
        <p:nvSpPr>
          <p:cNvPr id="322" name="TextBox 321"/>
          <p:cNvSpPr txBox="1"/>
          <p:nvPr/>
        </p:nvSpPr>
        <p:spPr>
          <a:xfrm>
            <a:off x="6677090" y="7420861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e3</a:t>
            </a:r>
            <a:endParaRPr lang="en-NZ" sz="1600" dirty="0">
              <a:solidFill>
                <a:srgbClr val="FF0000"/>
              </a:solidFill>
            </a:endParaRPr>
          </a:p>
        </p:txBody>
      </p:sp>
      <p:sp>
        <p:nvSpPr>
          <p:cNvPr id="323" name="TextBox 322"/>
          <p:cNvSpPr txBox="1"/>
          <p:nvPr/>
        </p:nvSpPr>
        <p:spPr>
          <a:xfrm>
            <a:off x="6585516" y="8165134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e4</a:t>
            </a:r>
            <a:endParaRPr lang="en-NZ" sz="1600" dirty="0">
              <a:solidFill>
                <a:srgbClr val="FF0000"/>
              </a:solidFill>
            </a:endParaRPr>
          </a:p>
        </p:txBody>
      </p:sp>
      <p:sp>
        <p:nvSpPr>
          <p:cNvPr id="324" name="TextBox 323"/>
          <p:cNvSpPr txBox="1"/>
          <p:nvPr/>
        </p:nvSpPr>
        <p:spPr>
          <a:xfrm>
            <a:off x="7182535" y="501203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e1</a:t>
            </a:r>
            <a:endParaRPr lang="en-NZ" sz="1600" dirty="0"/>
          </a:p>
        </p:txBody>
      </p:sp>
      <p:sp>
        <p:nvSpPr>
          <p:cNvPr id="325" name="TextBox 324"/>
          <p:cNvSpPr txBox="1"/>
          <p:nvPr/>
        </p:nvSpPr>
        <p:spPr>
          <a:xfrm>
            <a:off x="7239221" y="1626588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e2</a:t>
            </a:r>
            <a:endParaRPr lang="en-NZ" sz="1600" dirty="0"/>
          </a:p>
        </p:txBody>
      </p:sp>
      <p:sp>
        <p:nvSpPr>
          <p:cNvPr id="326" name="TextBox 325"/>
          <p:cNvSpPr txBox="1"/>
          <p:nvPr/>
        </p:nvSpPr>
        <p:spPr>
          <a:xfrm>
            <a:off x="6631789" y="2618437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e3</a:t>
            </a:r>
            <a:endParaRPr lang="en-NZ" sz="1600" dirty="0"/>
          </a:p>
        </p:txBody>
      </p:sp>
      <p:sp>
        <p:nvSpPr>
          <p:cNvPr id="327" name="TextBox 326"/>
          <p:cNvSpPr txBox="1"/>
          <p:nvPr/>
        </p:nvSpPr>
        <p:spPr>
          <a:xfrm>
            <a:off x="6590933" y="3349550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e4</a:t>
            </a:r>
            <a:endParaRPr lang="en-NZ" sz="1600" dirty="0"/>
          </a:p>
        </p:txBody>
      </p:sp>
      <p:sp>
        <p:nvSpPr>
          <p:cNvPr id="2" name="TextBox 1"/>
          <p:cNvSpPr txBox="1"/>
          <p:nvPr/>
        </p:nvSpPr>
        <p:spPr>
          <a:xfrm>
            <a:off x="1307835" y="-55732"/>
            <a:ext cx="1121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(1)</a:t>
            </a:r>
            <a:endParaRPr lang="en-US"/>
          </a:p>
        </p:txBody>
      </p:sp>
      <p:sp>
        <p:nvSpPr>
          <p:cNvPr id="92" name="TextBox 91"/>
          <p:cNvSpPr txBox="1"/>
          <p:nvPr/>
        </p:nvSpPr>
        <p:spPr>
          <a:xfrm>
            <a:off x="1307835" y="4204695"/>
            <a:ext cx="1121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(2)</a:t>
            </a:r>
            <a:endParaRPr lang="en-US" dirty="0"/>
          </a:p>
        </p:txBody>
      </p:sp>
      <p:sp>
        <p:nvSpPr>
          <p:cNvPr id="100" name="TextBox 99"/>
          <p:cNvSpPr txBox="1"/>
          <p:nvPr/>
        </p:nvSpPr>
        <p:spPr>
          <a:xfrm>
            <a:off x="9596716" y="-24374"/>
            <a:ext cx="1121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(3)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2" name="Table 10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33528570"/>
                  </p:ext>
                </p:extLst>
              </p:nvPr>
            </p:nvGraphicFramePr>
            <p:xfrm>
              <a:off x="10708182" y="51478"/>
              <a:ext cx="4719409" cy="3719483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926045"/>
                    <a:gridCol w="948341"/>
                    <a:gridCol w="948341"/>
                    <a:gridCol w="948341"/>
                    <a:gridCol w="948341"/>
                  </a:tblGrid>
                  <a:tr h="381923">
                    <a:tc gridSpan="2">
                      <a:txBody>
                        <a:bodyPr/>
                        <a:lstStyle/>
                        <a:p>
                          <a:r>
                            <a:rPr lang="en-US" dirty="0" smtClean="0"/>
                            <a:t>Quality</a:t>
                          </a:r>
                          <a:r>
                            <a:rPr lang="en-US" baseline="0" dirty="0" smtClean="0"/>
                            <a:t> Criteria</a:t>
                          </a:r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WG (1)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WG (2)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𝚫Q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𝑞</m:t>
                                </m:r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𝑚𝑡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𝑞</m:t>
                                </m:r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𝑠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𝑞</m:t>
                                </m:r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𝑚𝑡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0.9167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+0.1667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𝑞</m:t>
                                </m:r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𝑠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0.9232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0.9630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+0.0398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𝑞</m:t>
                                </m:r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𝑚𝑡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0.8333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+0.0833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𝑞</m:t>
                                </m:r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𝑠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0.8230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0.9608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+0.1378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𝑞</m:t>
                                </m:r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𝑚𝑡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0.875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+0.125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𝑞</m:t>
                                </m:r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𝑠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0.9090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0.9167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+0.0077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𝑊𝐺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𝑄𝑜𝑆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0.4949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0.4915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-0.0034</a:t>
                          </a:r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02" name="Table 10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33528570"/>
                  </p:ext>
                </p:extLst>
              </p:nvPr>
            </p:nvGraphicFramePr>
            <p:xfrm>
              <a:off x="10708182" y="51478"/>
              <a:ext cx="4719409" cy="3719483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926045"/>
                    <a:gridCol w="948341"/>
                    <a:gridCol w="948341"/>
                    <a:gridCol w="948341"/>
                    <a:gridCol w="948341"/>
                  </a:tblGrid>
                  <a:tr h="381923">
                    <a:tc gridSpan="2">
                      <a:txBody>
                        <a:bodyPr/>
                        <a:lstStyle/>
                        <a:p>
                          <a:r>
                            <a:rPr lang="en-US" dirty="0" smtClean="0"/>
                            <a:t>Quality</a:t>
                          </a:r>
                          <a:r>
                            <a:rPr lang="en-US" baseline="0" dirty="0" smtClean="0"/>
                            <a:t> Criteria</a:t>
                          </a:r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WG (1)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WG (2)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𝚫Q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658" t="-57377" r="-411184" b="-36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98077" t="-114754" r="-300641" b="-8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98077" t="-214754" r="-300641" b="-7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658" t="-158678" r="-411184" b="-2644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98077" t="-320000" r="-300641" b="-63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0.9167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+0.1667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98077" t="-413115" r="-300641" b="-5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0.9232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0.9630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+0.0398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658" t="-256557" r="-411184" b="-1622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98077" t="-513115" r="-300641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0.8333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+0.0833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98077" t="-613115" r="-300641" b="-3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0.8230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0.9608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+0.1378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658" t="-356557" r="-411184" b="-622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98077" t="-713115" r="-300641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0.875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+0.125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98077" t="-813115" r="-300641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0.9090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0.9167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+0.0077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658" t="-913115" r="-411184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98077" t="-913115" r="-300641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0.4949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0.4915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-0.0034</a:t>
                          </a:r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Rectangle 103"/>
              <p:cNvSpPr/>
              <p:nvPr/>
            </p:nvSpPr>
            <p:spPr>
              <a:xfrm>
                <a:off x="11758725" y="5216403"/>
                <a:ext cx="177484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>
                          <a:solidFill>
                            <a:srgbClr val="FF0000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NZ" dirty="0">
                          <a:solidFill>
                            <a:srgbClr val="FF0000"/>
                          </a:solidFill>
                        </a:rPr>
                        <m:t>2113572083</m:t>
                      </m:r>
                    </m:oMath>
                  </m:oMathPara>
                </a14:m>
                <a:endParaRPr lang="en-NZ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4" name="Rectangle 10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58725" y="5216403"/>
                <a:ext cx="1774845" cy="36933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Rectangle 105"/>
              <p:cNvSpPr/>
              <p:nvPr/>
            </p:nvSpPr>
            <p:spPr>
              <a:xfrm>
                <a:off x="10763069" y="6188511"/>
                <a:ext cx="16578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 smtClean="0">
                          <a:solidFill>
                            <a:schemeClr val="tx1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chemeClr val="tx1"/>
                          </a:solidFill>
                        </a:rPr>
                        <m:t>865430433</m:t>
                      </m:r>
                    </m:oMath>
                  </m:oMathPara>
                </a14:m>
                <a:endParaRPr lang="en-NZ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6" name="Rectangle 10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63069" y="6188511"/>
                <a:ext cx="1657826" cy="36933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Rectangle 106"/>
              <p:cNvSpPr/>
              <p:nvPr/>
            </p:nvSpPr>
            <p:spPr>
              <a:xfrm>
                <a:off x="12950606" y="6188511"/>
                <a:ext cx="16578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 smtClean="0">
                          <a:solidFill>
                            <a:schemeClr val="tx1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chemeClr val="tx1"/>
                          </a:solidFill>
                        </a:rPr>
                        <m:t>933224122</m:t>
                      </m:r>
                    </m:oMath>
                  </m:oMathPara>
                </a14:m>
                <a:endParaRPr lang="en-NZ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7" name="Rectangle 10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50606" y="6188511"/>
                <a:ext cx="1657826" cy="36933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Rectangle 107"/>
              <p:cNvSpPr/>
              <p:nvPr/>
            </p:nvSpPr>
            <p:spPr>
              <a:xfrm>
                <a:off x="10454300" y="7160619"/>
                <a:ext cx="16578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>
                          <a:solidFill>
                            <a:srgbClr val="FF0000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rgbClr val="FF0000"/>
                          </a:solidFill>
                        </a:rPr>
                        <m:t>103314376</m:t>
                      </m:r>
                    </m:oMath>
                  </m:oMathPara>
                </a14:m>
                <a:endParaRPr lang="en-NZ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8" name="Rectangle 10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54300" y="7160619"/>
                <a:ext cx="1657826" cy="369332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Rectangle 108"/>
              <p:cNvSpPr/>
              <p:nvPr/>
            </p:nvSpPr>
            <p:spPr>
              <a:xfrm>
                <a:off x="12950606" y="7061899"/>
                <a:ext cx="177484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 smtClean="0">
                          <a:solidFill>
                            <a:schemeClr val="tx1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chemeClr val="tx1"/>
                          </a:solidFill>
                        </a:rPr>
                        <m:t>1277108237</m:t>
                      </m:r>
                    </m:oMath>
                  </m:oMathPara>
                </a14:m>
                <a:endParaRPr lang="en-NZ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9" name="Rectangle 10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50606" y="7061899"/>
                <a:ext cx="1774845" cy="369332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Rectangle 110"/>
              <p:cNvSpPr/>
              <p:nvPr/>
            </p:nvSpPr>
            <p:spPr>
              <a:xfrm>
                <a:off x="12977055" y="7935287"/>
                <a:ext cx="172194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NZ" dirty="0">
                        <a:solidFill>
                          <a:srgbClr val="FF0000"/>
                        </a:solidFill>
                      </a:rPr>
                      <m:t>Con</m:t>
                    </m:r>
                    <m:r>
                      <m:rPr>
                        <m:nor/>
                      </m:rPr>
                      <a:rPr lang="en-NZ" dirty="0">
                        <a:solidFill>
                          <a:srgbClr val="FF0000"/>
                        </a:solidFill>
                      </a:rPr>
                      <m:t>2</m:t>
                    </m:r>
                    <m:r>
                      <m:rPr>
                        <m:nor/>
                      </m:rPr>
                      <a:rPr lang="en-US" b="0" i="0" dirty="0" smtClean="0">
                        <a:solidFill>
                          <a:srgbClr val="FF0000"/>
                        </a:solidFill>
                      </a:rPr>
                      <m:t>037585</m:t>
                    </m:r>
                  </m:oMath>
                </a14:m>
                <a:r>
                  <a:rPr lang="en-NZ" dirty="0" smtClean="0">
                    <a:solidFill>
                      <a:srgbClr val="FF0000"/>
                    </a:solidFill>
                  </a:rPr>
                  <a:t>750</a:t>
                </a:r>
                <a:endParaRPr lang="en-NZ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1" name="Rectangle 1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77055" y="7935287"/>
                <a:ext cx="1721946" cy="369332"/>
              </a:xfrm>
              <a:prstGeom prst="rect">
                <a:avLst/>
              </a:prstGeom>
              <a:blipFill rotWithShape="0">
                <a:blip r:embed="rId9"/>
                <a:stretch>
                  <a:fillRect t="-10000" r="-2128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Rectangle 114"/>
              <p:cNvSpPr/>
              <p:nvPr/>
            </p:nvSpPr>
            <p:spPr>
              <a:xfrm>
                <a:off x="11758725" y="4051554"/>
                <a:ext cx="177484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 smtClean="0">
                          <a:solidFill>
                            <a:schemeClr val="tx1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chemeClr val="tx1"/>
                          </a:solidFill>
                        </a:rPr>
                        <m:t>1140910860</m:t>
                      </m:r>
                    </m:oMath>
                  </m:oMathPara>
                </a14:m>
                <a:endParaRPr lang="en-NZ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5" name="Rectangle 1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58725" y="4051554"/>
                <a:ext cx="1774845" cy="369332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7" name="Oval 116"/>
          <p:cNvSpPr/>
          <p:nvPr/>
        </p:nvSpPr>
        <p:spPr>
          <a:xfrm>
            <a:off x="12636441" y="4568331"/>
            <a:ext cx="45720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sp>
        <p:nvSpPr>
          <p:cNvPr id="119" name="Oval 118"/>
          <p:cNvSpPr/>
          <p:nvPr/>
        </p:nvSpPr>
        <p:spPr>
          <a:xfrm>
            <a:off x="12635277" y="4761495"/>
            <a:ext cx="45720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sp>
        <p:nvSpPr>
          <p:cNvPr id="121" name="Oval 120"/>
          <p:cNvSpPr/>
          <p:nvPr/>
        </p:nvSpPr>
        <p:spPr>
          <a:xfrm>
            <a:off x="12635277" y="4946587"/>
            <a:ext cx="45720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cxnSp>
        <p:nvCxnSpPr>
          <p:cNvPr id="123" name="Straight Connector 122"/>
          <p:cNvCxnSpPr>
            <a:stCxn id="115" idx="2"/>
            <a:endCxn id="130" idx="0"/>
          </p:cNvCxnSpPr>
          <p:nvPr/>
        </p:nvCxnSpPr>
        <p:spPr>
          <a:xfrm flipH="1">
            <a:off x="11591982" y="5585735"/>
            <a:ext cx="1054166" cy="6027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/>
          <p:cNvCxnSpPr>
            <a:stCxn id="130" idx="2"/>
            <a:endCxn id="132" idx="0"/>
          </p:cNvCxnSpPr>
          <p:nvPr/>
        </p:nvCxnSpPr>
        <p:spPr>
          <a:xfrm flipH="1">
            <a:off x="11283213" y="6557843"/>
            <a:ext cx="308769" cy="6027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>
            <a:stCxn id="115" idx="2"/>
            <a:endCxn id="131" idx="0"/>
          </p:cNvCxnSpPr>
          <p:nvPr/>
        </p:nvCxnSpPr>
        <p:spPr>
          <a:xfrm>
            <a:off x="12646148" y="5585735"/>
            <a:ext cx="1133371" cy="6027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>
            <a:stCxn id="131" idx="2"/>
            <a:endCxn id="133" idx="0"/>
          </p:cNvCxnSpPr>
          <p:nvPr/>
        </p:nvCxnSpPr>
        <p:spPr>
          <a:xfrm>
            <a:off x="13779519" y="6557843"/>
            <a:ext cx="58510" cy="5040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>
            <a:stCxn id="133" idx="2"/>
            <a:endCxn id="134" idx="0"/>
          </p:cNvCxnSpPr>
          <p:nvPr/>
        </p:nvCxnSpPr>
        <p:spPr>
          <a:xfrm flipH="1">
            <a:off x="13838028" y="7431231"/>
            <a:ext cx="1" cy="5040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Rectangle 127"/>
              <p:cNvSpPr/>
              <p:nvPr/>
            </p:nvSpPr>
            <p:spPr>
              <a:xfrm>
                <a:off x="13354795" y="8820308"/>
                <a:ext cx="186461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𝑆𝑒𝑟</m:t>
                      </m:r>
                      <m:r>
                        <a:rPr lang="en-US" i="1">
                          <a:latin typeface="Cambria Math"/>
                        </a:rPr>
                        <m:t>1</m:t>
                      </m:r>
                      <m:r>
                        <a:rPr lang="en-US" i="1">
                          <a:latin typeface="Cambria Math" charset="0"/>
                        </a:rPr>
                        <m:t>947554374</m:t>
                      </m:r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128" name="Rectangle 1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54795" y="8820308"/>
                <a:ext cx="1864613" cy="369332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Rectangle 128"/>
              <p:cNvSpPr/>
              <p:nvPr/>
            </p:nvSpPr>
            <p:spPr>
              <a:xfrm>
                <a:off x="9900592" y="8027360"/>
                <a:ext cx="191590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𝑆𝑒𝑟</m:t>
                      </m:r>
                      <m:r>
                        <a:rPr lang="en-US" b="0" i="1" smtClean="0">
                          <a:latin typeface="Cambria Math" charset="0"/>
                        </a:rPr>
                        <m:t>1640238160 </m:t>
                      </m:r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129" name="Rectangle 1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0592" y="8027360"/>
                <a:ext cx="1915909" cy="369332"/>
              </a:xfrm>
              <a:prstGeom prst="rect">
                <a:avLst/>
              </a:prstGeom>
              <a:blipFill rotWithShape="0">
                <a:blip r:embed="rId12"/>
                <a:stretch>
                  <a:fillRect t="-98333" b="-1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Rectangle 129"/>
              <p:cNvSpPr/>
              <p:nvPr/>
            </p:nvSpPr>
            <p:spPr>
              <a:xfrm>
                <a:off x="9947011" y="7750621"/>
                <a:ext cx="207223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𝑂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: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𝐼𝑛𝑠𝑡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795998200</m:t>
                      </m:r>
                    </m:oMath>
                  </m:oMathPara>
                </a14:m>
                <a:endParaRPr lang="en-NZ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30" name="Rectangle 1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47011" y="7750621"/>
                <a:ext cx="2072234" cy="369332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Rectangle 130"/>
              <p:cNvSpPr/>
              <p:nvPr/>
            </p:nvSpPr>
            <p:spPr>
              <a:xfrm>
                <a:off x="13355357" y="8594675"/>
                <a:ext cx="207223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𝑂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: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𝐼𝑛𝑠𝑡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582785907</m:t>
                      </m:r>
                    </m:oMath>
                  </m:oMathPara>
                </a14:m>
                <a:endParaRPr lang="en-NZ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31" name="Rectangle 1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55357" y="8594675"/>
                <a:ext cx="2072234" cy="369332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2" name="Straight Arrow Connector 131"/>
          <p:cNvCxnSpPr>
            <a:endCxn id="132" idx="2"/>
          </p:cNvCxnSpPr>
          <p:nvPr/>
        </p:nvCxnSpPr>
        <p:spPr>
          <a:xfrm flipV="1">
            <a:off x="10983128" y="7529951"/>
            <a:ext cx="300085" cy="2206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/>
          <p:cNvCxnSpPr>
            <a:endCxn id="134" idx="2"/>
          </p:cNvCxnSpPr>
          <p:nvPr/>
        </p:nvCxnSpPr>
        <p:spPr>
          <a:xfrm flipH="1" flipV="1">
            <a:off x="13838028" y="8304619"/>
            <a:ext cx="553446" cy="290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4" name="Rectangle 133"/>
              <p:cNvSpPr/>
              <p:nvPr/>
            </p:nvSpPr>
            <p:spPr>
              <a:xfrm>
                <a:off x="13212833" y="5634513"/>
                <a:ext cx="20065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𝐼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: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𝐼𝑛𝑠𝑡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658772240</m:t>
                      </m:r>
                    </m:oMath>
                  </m:oMathPara>
                </a14:m>
                <a:endParaRPr lang="en-NZ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34" name="Rectangle 1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12833" y="5634513"/>
                <a:ext cx="2006575" cy="369332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5" name="Straight Arrow Connector 134"/>
          <p:cNvCxnSpPr>
            <a:endCxn id="115" idx="3"/>
          </p:cNvCxnSpPr>
          <p:nvPr/>
        </p:nvCxnSpPr>
        <p:spPr>
          <a:xfrm flipH="1" flipV="1">
            <a:off x="13533570" y="5401069"/>
            <a:ext cx="682551" cy="2334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TextBox 135"/>
          <p:cNvSpPr txBox="1"/>
          <p:nvPr/>
        </p:nvSpPr>
        <p:spPr>
          <a:xfrm>
            <a:off x="9596716" y="4273170"/>
            <a:ext cx="1121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(4)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6597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6673019" y="4293096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6168963" y="8109520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2982608" y="5589240"/>
            <a:ext cx="1385759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14" name="Straight Arrow Connector 13"/>
          <p:cNvCxnSpPr>
            <a:stCxn id="5" idx="4"/>
            <a:endCxn id="8" idx="0"/>
          </p:cNvCxnSpPr>
          <p:nvPr/>
        </p:nvCxnSpPr>
        <p:spPr>
          <a:xfrm flipH="1">
            <a:off x="3675488" y="4725144"/>
            <a:ext cx="3429579" cy="86409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8" idx="4"/>
            <a:endCxn id="98" idx="0"/>
          </p:cNvCxnSpPr>
          <p:nvPr/>
        </p:nvCxnSpPr>
        <p:spPr>
          <a:xfrm>
            <a:off x="3675488" y="6021288"/>
            <a:ext cx="2953009" cy="57606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6857953" y="4365104"/>
            <a:ext cx="5351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/>
              <a:t>Start</a:t>
            </a:r>
            <a:endParaRPr lang="nn-NO" sz="1200" dirty="0"/>
          </a:p>
        </p:txBody>
      </p:sp>
      <p:sp>
        <p:nvSpPr>
          <p:cNvPr id="37" name="Rectangle 36"/>
          <p:cNvSpPr/>
          <p:nvPr/>
        </p:nvSpPr>
        <p:spPr>
          <a:xfrm>
            <a:off x="3000611" y="5633406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1400" dirty="0"/>
              <a:t>serv2124625285</a:t>
            </a:r>
            <a:endParaRPr lang="nn-NO" sz="1400" dirty="0"/>
          </a:p>
        </p:txBody>
      </p:sp>
      <p:sp>
        <p:nvSpPr>
          <p:cNvPr id="45" name="Rectangle 44"/>
          <p:cNvSpPr/>
          <p:nvPr/>
        </p:nvSpPr>
        <p:spPr>
          <a:xfrm>
            <a:off x="6406475" y="8192561"/>
            <a:ext cx="4619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End</a:t>
            </a:r>
            <a:endParaRPr lang="nn-NO" sz="1200" dirty="0"/>
          </a:p>
        </p:txBody>
      </p:sp>
      <p:sp>
        <p:nvSpPr>
          <p:cNvPr id="73" name="Oval 72"/>
          <p:cNvSpPr/>
          <p:nvPr/>
        </p:nvSpPr>
        <p:spPr>
          <a:xfrm>
            <a:off x="2273090" y="5013176"/>
            <a:ext cx="1447601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2308698" y="5085184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serv1779102626</a:t>
            </a:r>
            <a:endParaRPr lang="nn-NO" sz="1400" dirty="0"/>
          </a:p>
        </p:txBody>
      </p:sp>
      <p:cxnSp>
        <p:nvCxnSpPr>
          <p:cNvPr id="17" name="Straight Arrow Connector 16"/>
          <p:cNvCxnSpPr>
            <a:stCxn id="5" idx="4"/>
            <a:endCxn id="73" idx="0"/>
          </p:cNvCxnSpPr>
          <p:nvPr/>
        </p:nvCxnSpPr>
        <p:spPr>
          <a:xfrm flipH="1">
            <a:off x="2996891" y="4725144"/>
            <a:ext cx="4108176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Oval 75"/>
          <p:cNvSpPr/>
          <p:nvPr/>
        </p:nvSpPr>
        <p:spPr>
          <a:xfrm>
            <a:off x="1308027" y="5661248"/>
            <a:ext cx="140455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1308027" y="5709471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serv1086418840</a:t>
            </a:r>
            <a:endParaRPr lang="nn-NO" sz="1400" dirty="0"/>
          </a:p>
        </p:txBody>
      </p:sp>
      <p:sp>
        <p:nvSpPr>
          <p:cNvPr id="78" name="Oval 77"/>
          <p:cNvSpPr/>
          <p:nvPr/>
        </p:nvSpPr>
        <p:spPr>
          <a:xfrm>
            <a:off x="4908427" y="5229200"/>
            <a:ext cx="135435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4908427" y="5301208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serv1570805927</a:t>
            </a:r>
            <a:endParaRPr lang="nn-NO" sz="1400" dirty="0"/>
          </a:p>
        </p:txBody>
      </p:sp>
      <p:sp>
        <p:nvSpPr>
          <p:cNvPr id="80" name="Oval 79"/>
          <p:cNvSpPr/>
          <p:nvPr/>
        </p:nvSpPr>
        <p:spPr>
          <a:xfrm>
            <a:off x="6096955" y="5661248"/>
            <a:ext cx="1336370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6163984" y="5733256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serv669825442</a:t>
            </a:r>
            <a:endParaRPr lang="nn-NO" sz="1400" dirty="0"/>
          </a:p>
        </p:txBody>
      </p:sp>
      <p:sp>
        <p:nvSpPr>
          <p:cNvPr id="82" name="Oval 81"/>
          <p:cNvSpPr/>
          <p:nvPr/>
        </p:nvSpPr>
        <p:spPr>
          <a:xfrm>
            <a:off x="8780615" y="5174166"/>
            <a:ext cx="1313180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8780615" y="5246174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sz="1400" dirty="0"/>
              <a:t>serv254870550</a:t>
            </a:r>
            <a:endParaRPr lang="nn-NO" sz="1400" dirty="0"/>
          </a:p>
        </p:txBody>
      </p:sp>
      <p:cxnSp>
        <p:nvCxnSpPr>
          <p:cNvPr id="87" name="Straight Arrow Connector 86"/>
          <p:cNvCxnSpPr>
            <a:stCxn id="5" idx="4"/>
            <a:endCxn id="78" idx="0"/>
          </p:cNvCxnSpPr>
          <p:nvPr/>
        </p:nvCxnSpPr>
        <p:spPr>
          <a:xfrm flipH="1">
            <a:off x="5585606" y="4725144"/>
            <a:ext cx="1519461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>
            <a:stCxn id="5" idx="4"/>
            <a:endCxn id="80" idx="0"/>
          </p:cNvCxnSpPr>
          <p:nvPr/>
        </p:nvCxnSpPr>
        <p:spPr>
          <a:xfrm flipH="1">
            <a:off x="6765140" y="4725144"/>
            <a:ext cx="339927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>
            <a:stCxn id="5" idx="4"/>
            <a:endCxn id="82" idx="0"/>
          </p:cNvCxnSpPr>
          <p:nvPr/>
        </p:nvCxnSpPr>
        <p:spPr>
          <a:xfrm>
            <a:off x="7105067" y="4725144"/>
            <a:ext cx="2332138" cy="4490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>
            <a:stCxn id="73" idx="4"/>
            <a:endCxn id="76" idx="0"/>
          </p:cNvCxnSpPr>
          <p:nvPr/>
        </p:nvCxnSpPr>
        <p:spPr>
          <a:xfrm flipH="1">
            <a:off x="2010303" y="5445224"/>
            <a:ext cx="986588" cy="2160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Oval 93"/>
          <p:cNvSpPr/>
          <p:nvPr/>
        </p:nvSpPr>
        <p:spPr>
          <a:xfrm>
            <a:off x="7321091" y="7029400"/>
            <a:ext cx="140455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5" name="Rectangle 94"/>
          <p:cNvSpPr/>
          <p:nvPr/>
        </p:nvSpPr>
        <p:spPr>
          <a:xfrm>
            <a:off x="7321091" y="7058716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serv1016986607</a:t>
            </a:r>
            <a:endParaRPr lang="nn-NO" sz="1400" dirty="0"/>
          </a:p>
        </p:txBody>
      </p:sp>
      <p:sp>
        <p:nvSpPr>
          <p:cNvPr id="96" name="Oval 95"/>
          <p:cNvSpPr/>
          <p:nvPr/>
        </p:nvSpPr>
        <p:spPr>
          <a:xfrm>
            <a:off x="7218935" y="5229200"/>
            <a:ext cx="132629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7" name="Rectangle 96"/>
          <p:cNvSpPr/>
          <p:nvPr/>
        </p:nvSpPr>
        <p:spPr>
          <a:xfrm>
            <a:off x="7232046" y="5283039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>
                <a:solidFill>
                  <a:srgbClr val="FF0000"/>
                </a:solidFill>
              </a:rPr>
              <a:t>serv739257675</a:t>
            </a:r>
            <a:endParaRPr lang="nn-NO" sz="1400" dirty="0">
              <a:solidFill>
                <a:srgbClr val="FF0000"/>
              </a:solidFill>
            </a:endParaRPr>
          </a:p>
        </p:txBody>
      </p:sp>
      <p:sp>
        <p:nvSpPr>
          <p:cNvPr id="98" name="Oval 97"/>
          <p:cNvSpPr/>
          <p:nvPr/>
        </p:nvSpPr>
        <p:spPr>
          <a:xfrm>
            <a:off x="5935903" y="6597352"/>
            <a:ext cx="138518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9" name="Rectangle 98"/>
          <p:cNvSpPr/>
          <p:nvPr/>
        </p:nvSpPr>
        <p:spPr>
          <a:xfrm>
            <a:off x="6007911" y="6669360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i-FI" sz="1400" dirty="0">
                <a:solidFill>
                  <a:srgbClr val="FF0000"/>
                </a:solidFill>
              </a:rPr>
              <a:t>serv878122141</a:t>
            </a:r>
            <a:endParaRPr lang="nn-NO" sz="1400" dirty="0">
              <a:solidFill>
                <a:srgbClr val="FF0000"/>
              </a:solidFill>
            </a:endParaRPr>
          </a:p>
        </p:txBody>
      </p:sp>
      <p:cxnSp>
        <p:nvCxnSpPr>
          <p:cNvPr id="101" name="Straight Arrow Connector 100"/>
          <p:cNvCxnSpPr>
            <a:stCxn id="82" idx="4"/>
            <a:endCxn id="94" idx="0"/>
          </p:cNvCxnSpPr>
          <p:nvPr/>
        </p:nvCxnSpPr>
        <p:spPr>
          <a:xfrm flipH="1">
            <a:off x="8023367" y="5606214"/>
            <a:ext cx="1413838" cy="14231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>
            <a:stCxn id="5" idx="4"/>
            <a:endCxn id="96" idx="0"/>
          </p:cNvCxnSpPr>
          <p:nvPr/>
        </p:nvCxnSpPr>
        <p:spPr>
          <a:xfrm>
            <a:off x="7105067" y="4725144"/>
            <a:ext cx="777014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>
            <a:stCxn id="80" idx="4"/>
            <a:endCxn id="98" idx="0"/>
          </p:cNvCxnSpPr>
          <p:nvPr/>
        </p:nvCxnSpPr>
        <p:spPr>
          <a:xfrm flipH="1">
            <a:off x="6628497" y="6093296"/>
            <a:ext cx="136643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/>
          <p:cNvCxnSpPr>
            <a:stCxn id="96" idx="4"/>
            <a:endCxn id="98" idx="0"/>
          </p:cNvCxnSpPr>
          <p:nvPr/>
        </p:nvCxnSpPr>
        <p:spPr>
          <a:xfrm flipH="1">
            <a:off x="6628497" y="5661248"/>
            <a:ext cx="1253584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>
            <a:stCxn id="78" idx="4"/>
            <a:endCxn id="98" idx="0"/>
          </p:cNvCxnSpPr>
          <p:nvPr/>
        </p:nvCxnSpPr>
        <p:spPr>
          <a:xfrm>
            <a:off x="5585606" y="5661248"/>
            <a:ext cx="1042891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Oval 112"/>
          <p:cNvSpPr/>
          <p:nvPr/>
        </p:nvSpPr>
        <p:spPr>
          <a:xfrm>
            <a:off x="5952939" y="7317432"/>
            <a:ext cx="134878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14" name="Rectangle 113"/>
          <p:cNvSpPr/>
          <p:nvPr/>
        </p:nvSpPr>
        <p:spPr>
          <a:xfrm>
            <a:off x="5988547" y="7389440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1400" dirty="0">
                <a:solidFill>
                  <a:srgbClr val="FF0000"/>
                </a:solidFill>
              </a:rPr>
              <a:t>serv947554374</a:t>
            </a:r>
            <a:endParaRPr lang="nn-NO" sz="1400" dirty="0">
              <a:solidFill>
                <a:srgbClr val="FF0000"/>
              </a:solidFill>
            </a:endParaRPr>
          </a:p>
        </p:txBody>
      </p:sp>
      <p:cxnSp>
        <p:nvCxnSpPr>
          <p:cNvPr id="116" name="Straight Arrow Connector 115"/>
          <p:cNvCxnSpPr>
            <a:stCxn id="94" idx="4"/>
            <a:endCxn id="7" idx="0"/>
          </p:cNvCxnSpPr>
          <p:nvPr/>
        </p:nvCxnSpPr>
        <p:spPr>
          <a:xfrm flipH="1">
            <a:off x="6601011" y="7461448"/>
            <a:ext cx="1422356" cy="6480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>
            <a:stCxn id="98" idx="4"/>
            <a:endCxn id="113" idx="0"/>
          </p:cNvCxnSpPr>
          <p:nvPr/>
        </p:nvCxnSpPr>
        <p:spPr>
          <a:xfrm flipH="1">
            <a:off x="6627333" y="7029400"/>
            <a:ext cx="1164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/>
          <p:cNvCxnSpPr>
            <a:stCxn id="113" idx="4"/>
            <a:endCxn id="7" idx="0"/>
          </p:cNvCxnSpPr>
          <p:nvPr/>
        </p:nvCxnSpPr>
        <p:spPr>
          <a:xfrm flipH="1">
            <a:off x="6601011" y="7749480"/>
            <a:ext cx="26322" cy="3600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>
            <a:stCxn id="76" idx="4"/>
            <a:endCxn id="7" idx="0"/>
          </p:cNvCxnSpPr>
          <p:nvPr/>
        </p:nvCxnSpPr>
        <p:spPr>
          <a:xfrm>
            <a:off x="2010303" y="6093296"/>
            <a:ext cx="4590708" cy="20162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2" name="Oval 261"/>
          <p:cNvSpPr/>
          <p:nvPr/>
        </p:nvSpPr>
        <p:spPr>
          <a:xfrm>
            <a:off x="6673019" y="-87090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63" name="Oval 262"/>
          <p:cNvSpPr/>
          <p:nvPr/>
        </p:nvSpPr>
        <p:spPr>
          <a:xfrm>
            <a:off x="6199741" y="3720728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64" name="Oval 263"/>
          <p:cNvSpPr/>
          <p:nvPr/>
        </p:nvSpPr>
        <p:spPr>
          <a:xfrm>
            <a:off x="2982608" y="1209054"/>
            <a:ext cx="1385759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265" name="Straight Arrow Connector 264"/>
          <p:cNvCxnSpPr>
            <a:stCxn id="265" idx="4"/>
            <a:endCxn id="268" idx="0"/>
          </p:cNvCxnSpPr>
          <p:nvPr/>
        </p:nvCxnSpPr>
        <p:spPr>
          <a:xfrm flipH="1">
            <a:off x="3675488" y="344958"/>
            <a:ext cx="3429579" cy="86409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Straight Arrow Connector 265"/>
          <p:cNvCxnSpPr>
            <a:stCxn id="268" idx="4"/>
          </p:cNvCxnSpPr>
          <p:nvPr/>
        </p:nvCxnSpPr>
        <p:spPr>
          <a:xfrm>
            <a:off x="3675488" y="1641102"/>
            <a:ext cx="2953009" cy="57606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7" name="Rectangle 266"/>
          <p:cNvSpPr/>
          <p:nvPr/>
        </p:nvSpPr>
        <p:spPr>
          <a:xfrm>
            <a:off x="6857953" y="-15082"/>
            <a:ext cx="5351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/>
              <a:t>Start</a:t>
            </a:r>
            <a:endParaRPr lang="nn-NO" sz="1200" dirty="0"/>
          </a:p>
        </p:txBody>
      </p:sp>
      <p:sp>
        <p:nvSpPr>
          <p:cNvPr id="268" name="Rectangle 267"/>
          <p:cNvSpPr/>
          <p:nvPr/>
        </p:nvSpPr>
        <p:spPr>
          <a:xfrm>
            <a:off x="3000611" y="1253220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1400" dirty="0"/>
              <a:t>serv2124625285</a:t>
            </a:r>
            <a:endParaRPr lang="nn-NO" sz="1400" dirty="0"/>
          </a:p>
        </p:txBody>
      </p:sp>
      <p:sp>
        <p:nvSpPr>
          <p:cNvPr id="269" name="Rectangle 268"/>
          <p:cNvSpPr/>
          <p:nvPr/>
        </p:nvSpPr>
        <p:spPr>
          <a:xfrm>
            <a:off x="6406475" y="3768186"/>
            <a:ext cx="4619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End</a:t>
            </a:r>
            <a:endParaRPr lang="nn-NO" sz="1200" dirty="0"/>
          </a:p>
        </p:txBody>
      </p:sp>
      <p:sp>
        <p:nvSpPr>
          <p:cNvPr id="270" name="Oval 269"/>
          <p:cNvSpPr/>
          <p:nvPr/>
        </p:nvSpPr>
        <p:spPr>
          <a:xfrm>
            <a:off x="2273090" y="632990"/>
            <a:ext cx="1447601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1" name="Rectangle 270"/>
          <p:cNvSpPr/>
          <p:nvPr/>
        </p:nvSpPr>
        <p:spPr>
          <a:xfrm>
            <a:off x="2308698" y="704998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serv1779102626</a:t>
            </a:r>
            <a:endParaRPr lang="nn-NO" sz="1400" dirty="0"/>
          </a:p>
        </p:txBody>
      </p:sp>
      <p:cxnSp>
        <p:nvCxnSpPr>
          <p:cNvPr id="272" name="Straight Arrow Connector 271"/>
          <p:cNvCxnSpPr>
            <a:stCxn id="265" idx="4"/>
          </p:cNvCxnSpPr>
          <p:nvPr/>
        </p:nvCxnSpPr>
        <p:spPr>
          <a:xfrm flipH="1">
            <a:off x="2996891" y="344958"/>
            <a:ext cx="4108176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3" name="Oval 272"/>
          <p:cNvSpPr/>
          <p:nvPr/>
        </p:nvSpPr>
        <p:spPr>
          <a:xfrm>
            <a:off x="1308027" y="1281062"/>
            <a:ext cx="140455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4" name="Rectangle 273"/>
          <p:cNvSpPr/>
          <p:nvPr/>
        </p:nvSpPr>
        <p:spPr>
          <a:xfrm>
            <a:off x="1308027" y="1329285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serv1086418840</a:t>
            </a:r>
            <a:endParaRPr lang="nn-NO" sz="1400" dirty="0"/>
          </a:p>
        </p:txBody>
      </p:sp>
      <p:sp>
        <p:nvSpPr>
          <p:cNvPr id="275" name="Oval 274"/>
          <p:cNvSpPr/>
          <p:nvPr/>
        </p:nvSpPr>
        <p:spPr>
          <a:xfrm>
            <a:off x="4908427" y="849014"/>
            <a:ext cx="135435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6" name="Rectangle 275"/>
          <p:cNvSpPr/>
          <p:nvPr/>
        </p:nvSpPr>
        <p:spPr>
          <a:xfrm>
            <a:off x="4908427" y="921022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serv1570805927</a:t>
            </a:r>
            <a:endParaRPr lang="nn-NO" sz="1400" dirty="0"/>
          </a:p>
        </p:txBody>
      </p:sp>
      <p:sp>
        <p:nvSpPr>
          <p:cNvPr id="277" name="Oval 276"/>
          <p:cNvSpPr/>
          <p:nvPr/>
        </p:nvSpPr>
        <p:spPr>
          <a:xfrm>
            <a:off x="6096955" y="1281062"/>
            <a:ext cx="1336370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8" name="Rectangle 277"/>
          <p:cNvSpPr/>
          <p:nvPr/>
        </p:nvSpPr>
        <p:spPr>
          <a:xfrm>
            <a:off x="6163984" y="1353070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serv669825442</a:t>
            </a:r>
            <a:endParaRPr lang="nn-NO" sz="1400" dirty="0"/>
          </a:p>
        </p:txBody>
      </p:sp>
      <p:sp>
        <p:nvSpPr>
          <p:cNvPr id="279" name="Oval 278"/>
          <p:cNvSpPr/>
          <p:nvPr/>
        </p:nvSpPr>
        <p:spPr>
          <a:xfrm>
            <a:off x="8600199" y="1209054"/>
            <a:ext cx="1313180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80" name="Rectangle 279"/>
          <p:cNvSpPr/>
          <p:nvPr/>
        </p:nvSpPr>
        <p:spPr>
          <a:xfrm>
            <a:off x="8600199" y="1281062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sz="1400" dirty="0"/>
              <a:t>serv254870550</a:t>
            </a:r>
            <a:endParaRPr lang="nn-NO" sz="1400" dirty="0"/>
          </a:p>
        </p:txBody>
      </p:sp>
      <p:cxnSp>
        <p:nvCxnSpPr>
          <p:cNvPr id="281" name="Straight Arrow Connector 280"/>
          <p:cNvCxnSpPr>
            <a:stCxn id="265" idx="4"/>
          </p:cNvCxnSpPr>
          <p:nvPr/>
        </p:nvCxnSpPr>
        <p:spPr>
          <a:xfrm flipH="1">
            <a:off x="5585606" y="344958"/>
            <a:ext cx="1519461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Straight Arrow Connector 281"/>
          <p:cNvCxnSpPr>
            <a:stCxn id="265" idx="4"/>
          </p:cNvCxnSpPr>
          <p:nvPr/>
        </p:nvCxnSpPr>
        <p:spPr>
          <a:xfrm flipH="1">
            <a:off x="6765140" y="344958"/>
            <a:ext cx="339927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Arrow Connector 283"/>
          <p:cNvCxnSpPr/>
          <p:nvPr/>
        </p:nvCxnSpPr>
        <p:spPr>
          <a:xfrm flipH="1">
            <a:off x="2010303" y="1065038"/>
            <a:ext cx="986588" cy="2160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5" name="Oval 284"/>
          <p:cNvSpPr/>
          <p:nvPr/>
        </p:nvSpPr>
        <p:spPr>
          <a:xfrm>
            <a:off x="7321091" y="2577206"/>
            <a:ext cx="140455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86" name="Rectangle 285"/>
          <p:cNvSpPr/>
          <p:nvPr/>
        </p:nvSpPr>
        <p:spPr>
          <a:xfrm>
            <a:off x="7321091" y="2606522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serv1016986607</a:t>
            </a:r>
            <a:endParaRPr lang="nn-NO" sz="1400" dirty="0"/>
          </a:p>
        </p:txBody>
      </p:sp>
      <p:sp>
        <p:nvSpPr>
          <p:cNvPr id="287" name="Oval 286"/>
          <p:cNvSpPr/>
          <p:nvPr/>
        </p:nvSpPr>
        <p:spPr>
          <a:xfrm>
            <a:off x="7218935" y="849014"/>
            <a:ext cx="132629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88" name="Rectangle 287"/>
          <p:cNvSpPr/>
          <p:nvPr/>
        </p:nvSpPr>
        <p:spPr>
          <a:xfrm>
            <a:off x="7232046" y="902853"/>
            <a:ext cx="12218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serv46573851</a:t>
            </a:r>
            <a:endParaRPr lang="nn-NO" sz="1400" dirty="0"/>
          </a:p>
          <a:p>
            <a:endParaRPr lang="nn-NO" sz="1400" dirty="0"/>
          </a:p>
        </p:txBody>
      </p:sp>
      <p:sp>
        <p:nvSpPr>
          <p:cNvPr id="289" name="Oval 288"/>
          <p:cNvSpPr/>
          <p:nvPr/>
        </p:nvSpPr>
        <p:spPr>
          <a:xfrm>
            <a:off x="5935903" y="2217166"/>
            <a:ext cx="138518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90" name="Rectangle 289"/>
          <p:cNvSpPr/>
          <p:nvPr/>
        </p:nvSpPr>
        <p:spPr>
          <a:xfrm>
            <a:off x="6007911" y="2289174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1400" dirty="0"/>
              <a:t>serv185438317</a:t>
            </a:r>
            <a:endParaRPr lang="nn-NO" sz="1400" dirty="0"/>
          </a:p>
        </p:txBody>
      </p:sp>
      <p:cxnSp>
        <p:nvCxnSpPr>
          <p:cNvPr id="292" name="Straight Arrow Connector 291"/>
          <p:cNvCxnSpPr>
            <a:stCxn id="265" idx="4"/>
          </p:cNvCxnSpPr>
          <p:nvPr/>
        </p:nvCxnSpPr>
        <p:spPr>
          <a:xfrm>
            <a:off x="7105067" y="344958"/>
            <a:ext cx="777014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3" name="Straight Arrow Connector 292"/>
          <p:cNvCxnSpPr/>
          <p:nvPr/>
        </p:nvCxnSpPr>
        <p:spPr>
          <a:xfrm flipH="1">
            <a:off x="6628497" y="1713110"/>
            <a:ext cx="136643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Straight Arrow Connector 293"/>
          <p:cNvCxnSpPr/>
          <p:nvPr/>
        </p:nvCxnSpPr>
        <p:spPr>
          <a:xfrm flipH="1">
            <a:off x="6628497" y="1281062"/>
            <a:ext cx="1253584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Straight Arrow Connector 294"/>
          <p:cNvCxnSpPr/>
          <p:nvPr/>
        </p:nvCxnSpPr>
        <p:spPr>
          <a:xfrm>
            <a:off x="5585606" y="1281062"/>
            <a:ext cx="1042891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6" name="Oval 295"/>
          <p:cNvSpPr/>
          <p:nvPr/>
        </p:nvSpPr>
        <p:spPr>
          <a:xfrm>
            <a:off x="5952938" y="2937246"/>
            <a:ext cx="1409135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97" name="Rectangle 296"/>
          <p:cNvSpPr/>
          <p:nvPr/>
        </p:nvSpPr>
        <p:spPr>
          <a:xfrm>
            <a:off x="5988547" y="3009254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serv1640238160</a:t>
            </a:r>
            <a:endParaRPr lang="nn-NO" sz="1400" dirty="0"/>
          </a:p>
        </p:txBody>
      </p:sp>
      <p:cxnSp>
        <p:nvCxnSpPr>
          <p:cNvPr id="299" name="Straight Arrow Connector 298"/>
          <p:cNvCxnSpPr/>
          <p:nvPr/>
        </p:nvCxnSpPr>
        <p:spPr>
          <a:xfrm flipH="1">
            <a:off x="6627333" y="2649214"/>
            <a:ext cx="1164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Straight Arrow Connector 299"/>
          <p:cNvCxnSpPr>
            <a:endCxn id="267" idx="0"/>
          </p:cNvCxnSpPr>
          <p:nvPr/>
        </p:nvCxnSpPr>
        <p:spPr>
          <a:xfrm flipH="1">
            <a:off x="6601011" y="3369294"/>
            <a:ext cx="26322" cy="3600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1" name="Straight Arrow Connector 300"/>
          <p:cNvCxnSpPr>
            <a:endCxn id="267" idx="0"/>
          </p:cNvCxnSpPr>
          <p:nvPr/>
        </p:nvCxnSpPr>
        <p:spPr>
          <a:xfrm>
            <a:off x="2010303" y="1713110"/>
            <a:ext cx="4590708" cy="20162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Straight Arrow Connector 312"/>
          <p:cNvCxnSpPr>
            <a:stCxn id="262" idx="4"/>
            <a:endCxn id="279" idx="0"/>
          </p:cNvCxnSpPr>
          <p:nvPr/>
        </p:nvCxnSpPr>
        <p:spPr>
          <a:xfrm>
            <a:off x="7105067" y="344958"/>
            <a:ext cx="2151722" cy="8640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6" name="Straight Arrow Connector 315"/>
          <p:cNvCxnSpPr>
            <a:stCxn id="279" idx="4"/>
            <a:endCxn id="285" idx="0"/>
          </p:cNvCxnSpPr>
          <p:nvPr/>
        </p:nvCxnSpPr>
        <p:spPr>
          <a:xfrm flipH="1">
            <a:off x="8023367" y="1641102"/>
            <a:ext cx="1233422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9" name="Straight Arrow Connector 318"/>
          <p:cNvCxnSpPr>
            <a:stCxn id="285" idx="4"/>
          </p:cNvCxnSpPr>
          <p:nvPr/>
        </p:nvCxnSpPr>
        <p:spPr>
          <a:xfrm flipH="1">
            <a:off x="6601011" y="3009254"/>
            <a:ext cx="1422356" cy="7200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0" name="TextBox 319"/>
          <p:cNvSpPr txBox="1"/>
          <p:nvPr/>
        </p:nvSpPr>
        <p:spPr>
          <a:xfrm>
            <a:off x="7122286" y="4850991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e1</a:t>
            </a:r>
            <a:endParaRPr lang="en-NZ" sz="1600" dirty="0">
              <a:solidFill>
                <a:srgbClr val="FF0000"/>
              </a:solidFill>
            </a:endParaRPr>
          </a:p>
        </p:txBody>
      </p:sp>
      <p:sp>
        <p:nvSpPr>
          <p:cNvPr id="321" name="TextBox 320"/>
          <p:cNvSpPr txBox="1"/>
          <p:nvPr/>
        </p:nvSpPr>
        <p:spPr>
          <a:xfrm>
            <a:off x="7229653" y="5979253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e2</a:t>
            </a:r>
            <a:endParaRPr lang="en-NZ" sz="1600" dirty="0">
              <a:solidFill>
                <a:srgbClr val="FF0000"/>
              </a:solidFill>
            </a:endParaRPr>
          </a:p>
        </p:txBody>
      </p:sp>
      <p:sp>
        <p:nvSpPr>
          <p:cNvPr id="322" name="TextBox 321"/>
          <p:cNvSpPr txBox="1"/>
          <p:nvPr/>
        </p:nvSpPr>
        <p:spPr>
          <a:xfrm>
            <a:off x="6677090" y="6988813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e3</a:t>
            </a:r>
            <a:endParaRPr lang="en-NZ" sz="1600" dirty="0">
              <a:solidFill>
                <a:srgbClr val="FF0000"/>
              </a:solidFill>
            </a:endParaRPr>
          </a:p>
        </p:txBody>
      </p:sp>
      <p:sp>
        <p:nvSpPr>
          <p:cNvPr id="323" name="TextBox 322"/>
          <p:cNvSpPr txBox="1"/>
          <p:nvPr/>
        </p:nvSpPr>
        <p:spPr>
          <a:xfrm>
            <a:off x="6585516" y="7733086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e4</a:t>
            </a:r>
            <a:endParaRPr lang="en-NZ" sz="1600" dirty="0">
              <a:solidFill>
                <a:srgbClr val="FF0000"/>
              </a:solidFill>
            </a:endParaRPr>
          </a:p>
        </p:txBody>
      </p:sp>
      <p:sp>
        <p:nvSpPr>
          <p:cNvPr id="324" name="TextBox 323"/>
          <p:cNvSpPr txBox="1"/>
          <p:nvPr/>
        </p:nvSpPr>
        <p:spPr>
          <a:xfrm>
            <a:off x="7182535" y="501203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e1</a:t>
            </a:r>
            <a:endParaRPr lang="en-NZ" sz="1600" dirty="0"/>
          </a:p>
        </p:txBody>
      </p:sp>
      <p:sp>
        <p:nvSpPr>
          <p:cNvPr id="325" name="TextBox 324"/>
          <p:cNvSpPr txBox="1"/>
          <p:nvPr/>
        </p:nvSpPr>
        <p:spPr>
          <a:xfrm>
            <a:off x="7239221" y="1626588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e2</a:t>
            </a:r>
            <a:endParaRPr lang="en-NZ" sz="1600" dirty="0"/>
          </a:p>
        </p:txBody>
      </p:sp>
      <p:sp>
        <p:nvSpPr>
          <p:cNvPr id="326" name="TextBox 325"/>
          <p:cNvSpPr txBox="1"/>
          <p:nvPr/>
        </p:nvSpPr>
        <p:spPr>
          <a:xfrm>
            <a:off x="6631789" y="2618437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e3</a:t>
            </a:r>
            <a:endParaRPr lang="en-NZ" sz="1600" dirty="0"/>
          </a:p>
        </p:txBody>
      </p:sp>
      <p:sp>
        <p:nvSpPr>
          <p:cNvPr id="327" name="TextBox 326"/>
          <p:cNvSpPr txBox="1"/>
          <p:nvPr/>
        </p:nvSpPr>
        <p:spPr>
          <a:xfrm>
            <a:off x="6590933" y="3349550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e4</a:t>
            </a:r>
            <a:endParaRPr lang="en-NZ" sz="1600" dirty="0"/>
          </a:p>
        </p:txBody>
      </p:sp>
      <p:sp>
        <p:nvSpPr>
          <p:cNvPr id="2" name="TextBox 1"/>
          <p:cNvSpPr txBox="1"/>
          <p:nvPr/>
        </p:nvSpPr>
        <p:spPr>
          <a:xfrm>
            <a:off x="1307835" y="-55732"/>
            <a:ext cx="1121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(1)</a:t>
            </a:r>
            <a:endParaRPr lang="en-US"/>
          </a:p>
        </p:txBody>
      </p:sp>
      <p:sp>
        <p:nvSpPr>
          <p:cNvPr id="92" name="TextBox 91"/>
          <p:cNvSpPr txBox="1"/>
          <p:nvPr/>
        </p:nvSpPr>
        <p:spPr>
          <a:xfrm>
            <a:off x="1307836" y="4324454"/>
            <a:ext cx="1121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(2)</a:t>
            </a:r>
            <a:endParaRPr lang="en-US" dirty="0"/>
          </a:p>
        </p:txBody>
      </p:sp>
      <p:sp>
        <p:nvSpPr>
          <p:cNvPr id="100" name="TextBox 99"/>
          <p:cNvSpPr txBox="1"/>
          <p:nvPr/>
        </p:nvSpPr>
        <p:spPr>
          <a:xfrm>
            <a:off x="9900592" y="-40585"/>
            <a:ext cx="1121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(3)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2" name="Table 101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10093795" y="400755"/>
              <a:ext cx="4741705" cy="3719483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948341"/>
                    <a:gridCol w="948341"/>
                    <a:gridCol w="948341"/>
                    <a:gridCol w="948341"/>
                    <a:gridCol w="948341"/>
                  </a:tblGrid>
                  <a:tr h="381923">
                    <a:tc gridSpan="2">
                      <a:txBody>
                        <a:bodyPr/>
                        <a:lstStyle/>
                        <a:p>
                          <a:r>
                            <a:rPr lang="en-US" dirty="0" smtClean="0"/>
                            <a:t>Quality</a:t>
                          </a:r>
                          <a:r>
                            <a:rPr lang="en-US" baseline="0" dirty="0" smtClean="0"/>
                            <a:t> Criteria</a:t>
                          </a:r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WG (1)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WG (2)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𝚫Q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𝑞</m:t>
                                </m:r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𝑚𝑡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𝑞</m:t>
                                </m:r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𝑠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𝑞</m:t>
                                </m:r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𝑚𝑡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0.9167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+0.1667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𝑞</m:t>
                                </m:r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𝑠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0.9232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0.9630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+0.0398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𝑞</m:t>
                                </m:r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𝑚𝑡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0.8333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+0.0833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𝑞</m:t>
                                </m:r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𝑠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0.8230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0.9608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+0.1378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𝑞</m:t>
                                </m:r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𝑚𝑡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0.875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+0.125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𝑞</m:t>
                                </m:r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𝑠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0.9090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0.9167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+0.0077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𝑊𝐺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𝑄𝑜𝑆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0.4949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0.4915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-0.0034</a:t>
                          </a:r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02" name="Table 10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11477053"/>
                  </p:ext>
                </p:extLst>
              </p:nvPr>
            </p:nvGraphicFramePr>
            <p:xfrm>
              <a:off x="10093795" y="400755"/>
              <a:ext cx="4741705" cy="3719483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948341"/>
                    <a:gridCol w="948341"/>
                    <a:gridCol w="948341"/>
                    <a:gridCol w="948341"/>
                    <a:gridCol w="948341"/>
                  </a:tblGrid>
                  <a:tr h="381923">
                    <a:tc gridSpan="2">
                      <a:txBody>
                        <a:bodyPr/>
                        <a:lstStyle/>
                        <a:p>
                          <a:r>
                            <a:rPr lang="en-US" dirty="0" smtClean="0"/>
                            <a:t>Quality</a:t>
                          </a:r>
                          <a:r>
                            <a:rPr lang="en-US" baseline="0" dirty="0" smtClean="0"/>
                            <a:t> Criteria</a:t>
                          </a:r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WG (1)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WG (2)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𝚫Q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641" t="-57377" r="-400641" b="-36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641" t="-114754" r="-300641" b="-8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641" t="-214754" r="-300641" b="-7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641" t="-158678" r="-400641" b="-2644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641" t="-320000" r="-300641" b="-63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0.9167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+0.1667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641" t="-413115" r="-300641" b="-5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0.9232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0.9630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+0.0398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641" t="-256557" r="-400641" b="-1622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641" t="-513115" r="-300641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0.8333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+0.0833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641" t="-613115" r="-300641" b="-3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0.8230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0.9608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+0.1378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641" t="-356557" r="-400641" b="-622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641" t="-713115" r="-300641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0.875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+0.125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641" t="-813115" r="-300641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0.9090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0.9167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+0.0077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641" t="-913115" r="-400641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641" t="-913115" r="-300641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0.4949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0.4915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-0.0034</a:t>
                          </a:r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6750501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1823240" y="980728"/>
                <a:ext cx="177484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>
                          <a:solidFill>
                            <a:srgbClr val="FF0000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NZ" dirty="0">
                          <a:solidFill>
                            <a:srgbClr val="FF0000"/>
                          </a:solidFill>
                        </a:rPr>
                        <m:t>2113572083</m:t>
                      </m:r>
                    </m:oMath>
                  </m:oMathPara>
                </a14:m>
                <a:endParaRPr lang="en-NZ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3240" y="980728"/>
                <a:ext cx="1774845" cy="369332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827584" y="1952836"/>
                <a:ext cx="16578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 smtClean="0">
                          <a:solidFill>
                            <a:schemeClr val="tx1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chemeClr val="tx1"/>
                          </a:solidFill>
                        </a:rPr>
                        <m:t>865430433</m:t>
                      </m:r>
                    </m:oMath>
                  </m:oMathPara>
                </a14:m>
                <a:endParaRPr lang="en-NZ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584" y="1952836"/>
                <a:ext cx="1657826" cy="36933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3015121" y="1952836"/>
                <a:ext cx="16578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 smtClean="0">
                          <a:solidFill>
                            <a:schemeClr val="tx1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chemeClr val="tx1"/>
                          </a:solidFill>
                        </a:rPr>
                        <m:t>933224122</m:t>
                      </m:r>
                    </m:oMath>
                  </m:oMathPara>
                </a14:m>
                <a:endParaRPr lang="en-NZ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5121" y="1952836"/>
                <a:ext cx="1657826" cy="36933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518815" y="2924944"/>
                <a:ext cx="16578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>
                          <a:solidFill>
                            <a:srgbClr val="FF0000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rgbClr val="FF0000"/>
                          </a:solidFill>
                        </a:rPr>
                        <m:t>103314376</m:t>
                      </m:r>
                    </m:oMath>
                  </m:oMathPara>
                </a14:m>
                <a:endParaRPr lang="en-NZ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815" y="2924944"/>
                <a:ext cx="1657826" cy="36933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3015121" y="2826224"/>
                <a:ext cx="177484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 smtClean="0">
                          <a:solidFill>
                            <a:schemeClr val="tx1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chemeClr val="tx1"/>
                          </a:solidFill>
                        </a:rPr>
                        <m:t>1277108237</m:t>
                      </m:r>
                    </m:oMath>
                  </m:oMathPara>
                </a14:m>
                <a:endParaRPr lang="en-NZ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5121" y="2826224"/>
                <a:ext cx="1774845" cy="36933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3041570" y="3699612"/>
                <a:ext cx="172194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NZ" dirty="0">
                        <a:solidFill>
                          <a:srgbClr val="FF0000"/>
                        </a:solidFill>
                      </a:rPr>
                      <m:t>Con</m:t>
                    </m:r>
                    <m:r>
                      <m:rPr>
                        <m:nor/>
                      </m:rPr>
                      <a:rPr lang="en-NZ" dirty="0">
                        <a:solidFill>
                          <a:srgbClr val="FF0000"/>
                        </a:solidFill>
                      </a:rPr>
                      <m:t>2</m:t>
                    </m:r>
                    <m:r>
                      <m:rPr>
                        <m:nor/>
                      </m:rPr>
                      <a:rPr lang="en-US" b="0" i="0" dirty="0" smtClean="0">
                        <a:solidFill>
                          <a:srgbClr val="FF0000"/>
                        </a:solidFill>
                      </a:rPr>
                      <m:t>037585</m:t>
                    </m:r>
                  </m:oMath>
                </a14:m>
                <a:r>
                  <a:rPr lang="en-NZ" dirty="0" smtClean="0">
                    <a:solidFill>
                      <a:srgbClr val="FF0000"/>
                    </a:solidFill>
                  </a:rPr>
                  <a:t>750</a:t>
                </a:r>
                <a:endParaRPr lang="en-NZ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1570" y="3699612"/>
                <a:ext cx="1721946" cy="369332"/>
              </a:xfrm>
              <a:prstGeom prst="rect">
                <a:avLst/>
              </a:prstGeom>
              <a:blipFill rotWithShape="0">
                <a:blip r:embed="rId7"/>
                <a:stretch>
                  <a:fillRect t="-10000" r="-2128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/>
              <p:cNvSpPr/>
              <p:nvPr/>
            </p:nvSpPr>
            <p:spPr>
              <a:xfrm>
                <a:off x="1823240" y="-184121"/>
                <a:ext cx="177484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 smtClean="0">
                          <a:solidFill>
                            <a:schemeClr val="tx1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chemeClr val="tx1"/>
                          </a:solidFill>
                        </a:rPr>
                        <m:t>1140910860</m:t>
                      </m:r>
                    </m:oMath>
                  </m:oMathPara>
                </a14:m>
                <a:endParaRPr lang="en-NZ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3240" y="-184121"/>
                <a:ext cx="1774845" cy="369332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Oval 24"/>
          <p:cNvSpPr/>
          <p:nvPr/>
        </p:nvSpPr>
        <p:spPr>
          <a:xfrm>
            <a:off x="2700956" y="332656"/>
            <a:ext cx="45720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sp>
        <p:nvSpPr>
          <p:cNvPr id="27" name="Oval 26"/>
          <p:cNvSpPr/>
          <p:nvPr/>
        </p:nvSpPr>
        <p:spPr>
          <a:xfrm>
            <a:off x="2699792" y="525820"/>
            <a:ext cx="45720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sp>
        <p:nvSpPr>
          <p:cNvPr id="28" name="Oval 27"/>
          <p:cNvSpPr/>
          <p:nvPr/>
        </p:nvSpPr>
        <p:spPr>
          <a:xfrm>
            <a:off x="2699792" y="710912"/>
            <a:ext cx="45720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cxnSp>
        <p:nvCxnSpPr>
          <p:cNvPr id="48" name="Straight Connector 47"/>
          <p:cNvCxnSpPr>
            <a:stCxn id="8" idx="2"/>
            <a:endCxn id="19" idx="0"/>
          </p:cNvCxnSpPr>
          <p:nvPr/>
        </p:nvCxnSpPr>
        <p:spPr>
          <a:xfrm flipH="1">
            <a:off x="1656497" y="1350060"/>
            <a:ext cx="1054166" cy="6027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19" idx="2"/>
            <a:endCxn id="21" idx="0"/>
          </p:cNvCxnSpPr>
          <p:nvPr/>
        </p:nvCxnSpPr>
        <p:spPr>
          <a:xfrm flipH="1">
            <a:off x="1347728" y="2322168"/>
            <a:ext cx="308769" cy="6027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8" idx="2"/>
            <a:endCxn id="20" idx="0"/>
          </p:cNvCxnSpPr>
          <p:nvPr/>
        </p:nvCxnSpPr>
        <p:spPr>
          <a:xfrm>
            <a:off x="2710663" y="1350060"/>
            <a:ext cx="1133371" cy="6027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20" idx="2"/>
            <a:endCxn id="22" idx="0"/>
          </p:cNvCxnSpPr>
          <p:nvPr/>
        </p:nvCxnSpPr>
        <p:spPr>
          <a:xfrm>
            <a:off x="3844034" y="2322168"/>
            <a:ext cx="58510" cy="5040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22" idx="2"/>
            <a:endCxn id="23" idx="0"/>
          </p:cNvCxnSpPr>
          <p:nvPr/>
        </p:nvCxnSpPr>
        <p:spPr>
          <a:xfrm flipH="1">
            <a:off x="3902543" y="3195556"/>
            <a:ext cx="1" cy="5040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Rectangle 66"/>
              <p:cNvSpPr/>
              <p:nvPr/>
            </p:nvSpPr>
            <p:spPr>
              <a:xfrm>
                <a:off x="3419310" y="4584633"/>
                <a:ext cx="186461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𝑆𝑒𝑟</m:t>
                      </m:r>
                      <m:r>
                        <a:rPr lang="en-US" i="1">
                          <a:latin typeface="Cambria Math"/>
                        </a:rPr>
                        <m:t>1</m:t>
                      </m:r>
                      <m:r>
                        <a:rPr lang="en-US" i="1">
                          <a:latin typeface="Cambria Math" charset="0"/>
                        </a:rPr>
                        <m:t>947554374</m:t>
                      </m:r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67" name="Rectangle 6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9310" y="4584633"/>
                <a:ext cx="1864613" cy="369332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ectangle 68"/>
              <p:cNvSpPr/>
              <p:nvPr/>
            </p:nvSpPr>
            <p:spPr>
              <a:xfrm>
                <a:off x="-34893" y="3745730"/>
                <a:ext cx="191590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𝑆𝑒𝑟</m:t>
                      </m:r>
                      <m:r>
                        <a:rPr lang="en-US" b="0" i="1" smtClean="0">
                          <a:latin typeface="Cambria Math" charset="0"/>
                        </a:rPr>
                        <m:t>1640238160 </m:t>
                      </m:r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69" name="Rectangle 6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4893" y="3745730"/>
                <a:ext cx="1915909" cy="369332"/>
              </a:xfrm>
              <a:prstGeom prst="rect">
                <a:avLst/>
              </a:prstGeom>
              <a:blipFill rotWithShape="0">
                <a:blip r:embed="rId10"/>
                <a:stretch>
                  <a:fillRect t="-95082" b="-1213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Rectangle 69"/>
              <p:cNvSpPr/>
              <p:nvPr/>
            </p:nvSpPr>
            <p:spPr>
              <a:xfrm>
                <a:off x="11526" y="3514946"/>
                <a:ext cx="207223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𝑂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: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𝐼𝑛𝑠𝑡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795998200</m:t>
                      </m:r>
                    </m:oMath>
                  </m:oMathPara>
                </a14:m>
                <a:endParaRPr lang="en-NZ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0" name="Rectangle 6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26" y="3514946"/>
                <a:ext cx="2072234" cy="369332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Rectangle 70"/>
              <p:cNvSpPr/>
              <p:nvPr/>
            </p:nvSpPr>
            <p:spPr>
              <a:xfrm>
                <a:off x="3419872" y="4359000"/>
                <a:ext cx="207223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𝑂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: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𝐼𝑛𝑠𝑡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582785907</m:t>
                      </m:r>
                    </m:oMath>
                  </m:oMathPara>
                </a14:m>
                <a:endParaRPr lang="en-NZ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1" name="Rectangle 7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9872" y="4359000"/>
                <a:ext cx="2072234" cy="369332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3" name="Straight Arrow Connector 72"/>
          <p:cNvCxnSpPr>
            <a:stCxn id="70" idx="0"/>
            <a:endCxn id="21" idx="2"/>
          </p:cNvCxnSpPr>
          <p:nvPr/>
        </p:nvCxnSpPr>
        <p:spPr>
          <a:xfrm flipV="1">
            <a:off x="1047643" y="3294276"/>
            <a:ext cx="300085" cy="2206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stCxn id="71" idx="0"/>
            <a:endCxn id="23" idx="2"/>
          </p:cNvCxnSpPr>
          <p:nvPr/>
        </p:nvCxnSpPr>
        <p:spPr>
          <a:xfrm flipH="1" flipV="1">
            <a:off x="3902543" y="4068944"/>
            <a:ext cx="553446" cy="290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Rectangle 77"/>
              <p:cNvSpPr/>
              <p:nvPr/>
            </p:nvSpPr>
            <p:spPr>
              <a:xfrm>
                <a:off x="3277348" y="1398838"/>
                <a:ext cx="20065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𝐼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: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𝐼𝑛𝑠𝑡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658772240</m:t>
                      </m:r>
                    </m:oMath>
                  </m:oMathPara>
                </a14:m>
                <a:endParaRPr lang="en-NZ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8" name="Rectangle 7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7348" y="1398838"/>
                <a:ext cx="2006575" cy="369332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0" name="Straight Arrow Connector 79"/>
          <p:cNvCxnSpPr>
            <a:stCxn id="78" idx="0"/>
            <a:endCxn id="8" idx="3"/>
          </p:cNvCxnSpPr>
          <p:nvPr/>
        </p:nvCxnSpPr>
        <p:spPr>
          <a:xfrm flipH="1" flipV="1">
            <a:off x="3598085" y="1165394"/>
            <a:ext cx="682551" cy="2334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3578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5653136" y="980728"/>
            <a:ext cx="99392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% Please add the following required packages to your document preamble:% \</a:t>
            </a:r>
            <a:r>
              <a:rPr lang="en-US" dirty="0" err="1"/>
              <a:t>usepackage</a:t>
            </a:r>
            <a:r>
              <a:rPr lang="en-US" dirty="0"/>
              <a:t>{</a:t>
            </a:r>
            <a:r>
              <a:rPr lang="en-US" dirty="0" err="1"/>
              <a:t>multirow</a:t>
            </a:r>
            <a:r>
              <a:rPr lang="en-US" dirty="0"/>
              <a:t>}\begin{table}[]\centering\caption{Comparison of Composition Weighted Graphs}\label{</a:t>
            </a:r>
            <a:r>
              <a:rPr lang="en-US" dirty="0" err="1"/>
              <a:t>comparisontaxonomy</a:t>
            </a:r>
            <a:r>
              <a:rPr lang="en-US" dirty="0"/>
              <a:t>}\begin{tabular}{</a:t>
            </a:r>
            <a:r>
              <a:rPr lang="en-US" dirty="0" err="1"/>
              <a:t>l|l|l|l|l</a:t>
            </a:r>
            <a:r>
              <a:rPr lang="en-US" dirty="0"/>
              <a:t>}\</a:t>
            </a:r>
            <a:r>
              <a:rPr lang="en-US" dirty="0" err="1"/>
              <a:t>hline</a:t>
            </a:r>
            <a:r>
              <a:rPr lang="en-US" dirty="0"/>
              <a:t>\multicolumn{2}{l|}{\</a:t>
            </a:r>
            <a:r>
              <a:rPr lang="en-US" dirty="0" err="1"/>
              <a:t>shortstack</a:t>
            </a:r>
            <a:r>
              <a:rPr lang="en-US" dirty="0"/>
              <a:t>{Quality \\ Criteria}} &amp; WG $(1)$ &amp; WG $(2)$ &amp;  $\Delta Q$\\ \</a:t>
            </a:r>
            <a:r>
              <a:rPr lang="en-US" dirty="0" err="1"/>
              <a:t>hline</a:t>
            </a:r>
            <a:r>
              <a:rPr lang="en-US" dirty="0"/>
              <a:t>\</a:t>
            </a:r>
            <a:r>
              <a:rPr lang="en-US" dirty="0" err="1"/>
              <a:t>multirow</a:t>
            </a:r>
            <a:r>
              <a:rPr lang="en-US" dirty="0"/>
              <a:t>{2}{*}{e1} &amp;$q(e_{</a:t>
            </a:r>
            <a:r>
              <a:rPr lang="en-US" dirty="0" err="1"/>
              <a:t>mt</a:t>
            </a:r>
            <a:r>
              <a:rPr lang="en-US" dirty="0"/>
              <a:t>})$   &amp;1        &amp;1                       &amp;0     \\ \cline{2-5}                     &amp; $q(e_{s})$   &amp;1        &amp;1                       &amp;0\\ \</a:t>
            </a:r>
            <a:r>
              <a:rPr lang="en-US" dirty="0" err="1"/>
              <a:t>hline</a:t>
            </a:r>
            <a:r>
              <a:rPr lang="en-US" dirty="0"/>
              <a:t>\</a:t>
            </a:r>
            <a:r>
              <a:rPr lang="en-US" dirty="0" err="1"/>
              <a:t>multirow</a:t>
            </a:r>
            <a:r>
              <a:rPr lang="en-US" dirty="0"/>
              <a:t>{2}{*}{e2} &amp; $q(e_{</a:t>
            </a:r>
            <a:r>
              <a:rPr lang="en-US" dirty="0" err="1"/>
              <a:t>mt</a:t>
            </a:r>
            <a:r>
              <a:rPr lang="en-US" dirty="0"/>
              <a:t>})$  &amp;0.75     &amp;0.9167                  &amp;+0.1667 \\ \cline{2-5}                     &amp; $q(e_{s})$   &amp;0.9232   &amp;0.9630                &amp;+0.0398\\ \</a:t>
            </a:r>
            <a:r>
              <a:rPr lang="en-US" dirty="0" err="1"/>
              <a:t>hline</a:t>
            </a:r>
            <a:r>
              <a:rPr lang="en-US" dirty="0"/>
              <a:t>\</a:t>
            </a:r>
            <a:r>
              <a:rPr lang="en-US" dirty="0" err="1"/>
              <a:t>multirow</a:t>
            </a:r>
            <a:r>
              <a:rPr lang="en-US" dirty="0"/>
              <a:t>{2}{*}{e3} &amp;  $q(e_{</a:t>
            </a:r>
            <a:r>
              <a:rPr lang="en-US" dirty="0" err="1"/>
              <a:t>mt</a:t>
            </a:r>
            <a:r>
              <a:rPr lang="en-US" dirty="0"/>
              <a:t>})$ &amp;0.75     &amp;0.8333                 &amp;+0.08333\\ \cline{2-5}                     &amp;   $q(e_{s})$ &amp;0.8230   &amp;0.9608                 &amp;+0.1378\\ \</a:t>
            </a:r>
            <a:r>
              <a:rPr lang="en-US" dirty="0" err="1"/>
              <a:t>hline</a:t>
            </a:r>
            <a:r>
              <a:rPr lang="en-US" dirty="0"/>
              <a:t>\</a:t>
            </a:r>
            <a:r>
              <a:rPr lang="en-US" dirty="0" err="1"/>
              <a:t>multirow</a:t>
            </a:r>
            <a:r>
              <a:rPr lang="en-US" dirty="0"/>
              <a:t>{2}{*}{e4} &amp; $q(e_{</a:t>
            </a:r>
            <a:r>
              <a:rPr lang="en-US" dirty="0" err="1"/>
              <a:t>mt</a:t>
            </a:r>
            <a:r>
              <a:rPr lang="en-US" dirty="0"/>
              <a:t>})$  &amp;0.75     &amp;0.875                  &amp;+0.125\\ \cline{2-5}                     &amp;  $q(e_{s})$  &amp;0.9090   &amp;0.9167                 &amp;+0.0077\\ \</a:t>
            </a:r>
            <a:r>
              <a:rPr lang="en-US" dirty="0" err="1"/>
              <a:t>hline</a:t>
            </a:r>
            <a:r>
              <a:rPr lang="en-US" dirty="0"/>
              <a:t>\multicolumn{2}{l|}{WG </a:t>
            </a:r>
            <a:r>
              <a:rPr lang="en-US" dirty="0" err="1"/>
              <a:t>QoS</a:t>
            </a:r>
            <a:r>
              <a:rPr lang="en-US" dirty="0"/>
              <a:t>} &amp;0.4949            &amp;0.4915                 &amp;-0.0034  \\ \</a:t>
            </a:r>
            <a:r>
              <a:rPr lang="en-US" dirty="0" err="1"/>
              <a:t>hline</a:t>
            </a:r>
            <a:r>
              <a:rPr lang="en-US" dirty="0"/>
              <a:t>\end{tabular}\end{table}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23658389"/>
                  </p:ext>
                </p:extLst>
              </p:nvPr>
            </p:nvGraphicFramePr>
            <p:xfrm>
              <a:off x="2987824" y="1988840"/>
              <a:ext cx="4741705" cy="3719483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948341"/>
                    <a:gridCol w="948341"/>
                    <a:gridCol w="948341"/>
                    <a:gridCol w="948341"/>
                    <a:gridCol w="948341"/>
                  </a:tblGrid>
                  <a:tr h="381923">
                    <a:tc gridSpan="2">
                      <a:txBody>
                        <a:bodyPr/>
                        <a:lstStyle/>
                        <a:p>
                          <a:r>
                            <a:rPr lang="en-US" dirty="0" smtClean="0"/>
                            <a:t>Quality</a:t>
                          </a:r>
                          <a:r>
                            <a:rPr lang="en-US" baseline="0" dirty="0" smtClean="0"/>
                            <a:t> Criteria</a:t>
                          </a:r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WG (1)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WG (2)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𝚫Q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𝑞</m:t>
                                </m:r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𝑚𝑡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𝑞</m:t>
                                </m:r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𝑠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𝑞</m:t>
                                </m:r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𝑚𝑡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0.9167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+0.1667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𝑞</m:t>
                                </m:r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𝑠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0.9232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0.9630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+0.0398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𝑞</m:t>
                                </m:r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𝑚𝑡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0.8333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+0.0833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𝑞</m:t>
                                </m:r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𝑠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0.8230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0.9608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+0.1378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𝑞</m:t>
                                </m:r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𝑚𝑡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0.875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+0.125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𝑞</m:t>
                                </m:r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𝑠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0.9090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0.9167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+0.0077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𝑊𝐺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𝑄𝑜𝑆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0.4949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0.4915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-0.0034</a:t>
                          </a:r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23658389"/>
                  </p:ext>
                </p:extLst>
              </p:nvPr>
            </p:nvGraphicFramePr>
            <p:xfrm>
              <a:off x="2987824" y="1988840"/>
              <a:ext cx="4741705" cy="3719483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948341"/>
                    <a:gridCol w="948341"/>
                    <a:gridCol w="948341"/>
                    <a:gridCol w="948341"/>
                    <a:gridCol w="948341"/>
                  </a:tblGrid>
                  <a:tr h="381923">
                    <a:tc gridSpan="2">
                      <a:txBody>
                        <a:bodyPr/>
                        <a:lstStyle/>
                        <a:p>
                          <a:r>
                            <a:rPr lang="en-US" dirty="0" smtClean="0"/>
                            <a:t>Quality</a:t>
                          </a:r>
                          <a:r>
                            <a:rPr lang="en-US" baseline="0" dirty="0" smtClean="0"/>
                            <a:t> Criteria</a:t>
                          </a:r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WG (1)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WG (2)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𝚫Q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641" t="-57377" r="-400641" b="-36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290" t="-114754" r="-303226" b="-8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290" t="-214754" r="-303226" b="-7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641" t="-158678" r="-400641" b="-2644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290" t="-320000" r="-303226" b="-63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0.9167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+0.1667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290" t="-413115" r="-303226" b="-5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0.9232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0.9630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+0.0398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641" t="-256557" r="-400641" b="-1622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290" t="-513115" r="-303226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0.8333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+0.0833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290" t="-613115" r="-303226" b="-3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0.8230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0.9608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+0.1378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641" t="-356557" r="-400641" b="-622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290" t="-713115" r="-303226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0.875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+0.125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290" t="-813115" r="-303226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0.9090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0.9167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+0.0077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641" t="-913115" r="-400641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290" t="-913115" r="-303226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0.4949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0.4915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-0.0034</a:t>
                          </a:r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9435818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6673019" y="4293096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6168963" y="8109520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2982608" y="5589240"/>
            <a:ext cx="1385759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14" name="Straight Arrow Connector 13"/>
          <p:cNvCxnSpPr>
            <a:stCxn id="5" idx="4"/>
            <a:endCxn id="8" idx="0"/>
          </p:cNvCxnSpPr>
          <p:nvPr/>
        </p:nvCxnSpPr>
        <p:spPr>
          <a:xfrm flipH="1">
            <a:off x="3675488" y="4725144"/>
            <a:ext cx="3429579" cy="86409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8" idx="4"/>
            <a:endCxn id="98" idx="0"/>
          </p:cNvCxnSpPr>
          <p:nvPr/>
        </p:nvCxnSpPr>
        <p:spPr>
          <a:xfrm>
            <a:off x="3675488" y="6021288"/>
            <a:ext cx="2953009" cy="57606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6857953" y="4365104"/>
            <a:ext cx="5351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/>
              <a:t>Start</a:t>
            </a:r>
            <a:endParaRPr lang="nn-NO" sz="1200" dirty="0"/>
          </a:p>
        </p:txBody>
      </p:sp>
      <p:sp>
        <p:nvSpPr>
          <p:cNvPr id="37" name="Rectangle 36"/>
          <p:cNvSpPr/>
          <p:nvPr/>
        </p:nvSpPr>
        <p:spPr>
          <a:xfrm>
            <a:off x="3000611" y="5633406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1400" dirty="0"/>
              <a:t>serv2124625285</a:t>
            </a:r>
            <a:endParaRPr lang="nn-NO" sz="1400" dirty="0"/>
          </a:p>
        </p:txBody>
      </p:sp>
      <p:sp>
        <p:nvSpPr>
          <p:cNvPr id="45" name="Rectangle 44"/>
          <p:cNvSpPr/>
          <p:nvPr/>
        </p:nvSpPr>
        <p:spPr>
          <a:xfrm>
            <a:off x="6406475" y="8262080"/>
            <a:ext cx="4619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End</a:t>
            </a:r>
            <a:endParaRPr lang="nn-NO" sz="1200" dirty="0"/>
          </a:p>
        </p:txBody>
      </p:sp>
      <p:sp>
        <p:nvSpPr>
          <p:cNvPr id="73" name="Oval 72"/>
          <p:cNvSpPr/>
          <p:nvPr/>
        </p:nvSpPr>
        <p:spPr>
          <a:xfrm>
            <a:off x="2273090" y="5013176"/>
            <a:ext cx="1447601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2308698" y="5085184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serv1779102626</a:t>
            </a:r>
            <a:endParaRPr lang="nn-NO" sz="1400" dirty="0"/>
          </a:p>
        </p:txBody>
      </p:sp>
      <p:cxnSp>
        <p:nvCxnSpPr>
          <p:cNvPr id="17" name="Straight Arrow Connector 16"/>
          <p:cNvCxnSpPr>
            <a:stCxn id="5" idx="4"/>
            <a:endCxn id="73" idx="0"/>
          </p:cNvCxnSpPr>
          <p:nvPr/>
        </p:nvCxnSpPr>
        <p:spPr>
          <a:xfrm flipH="1">
            <a:off x="2996891" y="4725144"/>
            <a:ext cx="4108176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Oval 75"/>
          <p:cNvSpPr/>
          <p:nvPr/>
        </p:nvSpPr>
        <p:spPr>
          <a:xfrm>
            <a:off x="1308027" y="5661248"/>
            <a:ext cx="140455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1308027" y="5709471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serv1086418840</a:t>
            </a:r>
            <a:endParaRPr lang="nn-NO" sz="1400" dirty="0"/>
          </a:p>
        </p:txBody>
      </p:sp>
      <p:sp>
        <p:nvSpPr>
          <p:cNvPr id="78" name="Oval 77"/>
          <p:cNvSpPr/>
          <p:nvPr/>
        </p:nvSpPr>
        <p:spPr>
          <a:xfrm>
            <a:off x="4908427" y="5229200"/>
            <a:ext cx="135435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4908427" y="5301208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serv1570805927</a:t>
            </a:r>
            <a:endParaRPr lang="nn-NO" sz="1400" dirty="0"/>
          </a:p>
        </p:txBody>
      </p:sp>
      <p:sp>
        <p:nvSpPr>
          <p:cNvPr id="80" name="Oval 79"/>
          <p:cNvSpPr/>
          <p:nvPr/>
        </p:nvSpPr>
        <p:spPr>
          <a:xfrm>
            <a:off x="6096955" y="5661248"/>
            <a:ext cx="1336370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6163984" y="5733256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serv669825442</a:t>
            </a:r>
            <a:endParaRPr lang="nn-NO" sz="1400" dirty="0"/>
          </a:p>
        </p:txBody>
      </p:sp>
      <p:sp>
        <p:nvSpPr>
          <p:cNvPr id="82" name="Oval 81"/>
          <p:cNvSpPr/>
          <p:nvPr/>
        </p:nvSpPr>
        <p:spPr>
          <a:xfrm>
            <a:off x="8780615" y="5174166"/>
            <a:ext cx="1313180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8780615" y="5246174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sz="1400" dirty="0"/>
              <a:t>serv254870550</a:t>
            </a:r>
            <a:endParaRPr lang="nn-NO" sz="1400" dirty="0"/>
          </a:p>
        </p:txBody>
      </p:sp>
      <p:cxnSp>
        <p:nvCxnSpPr>
          <p:cNvPr id="87" name="Straight Arrow Connector 86"/>
          <p:cNvCxnSpPr>
            <a:stCxn id="5" idx="4"/>
            <a:endCxn id="78" idx="0"/>
          </p:cNvCxnSpPr>
          <p:nvPr/>
        </p:nvCxnSpPr>
        <p:spPr>
          <a:xfrm flipH="1">
            <a:off x="5585606" y="4725144"/>
            <a:ext cx="1519461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>
            <a:stCxn id="5" idx="4"/>
            <a:endCxn id="80" idx="0"/>
          </p:cNvCxnSpPr>
          <p:nvPr/>
        </p:nvCxnSpPr>
        <p:spPr>
          <a:xfrm flipH="1">
            <a:off x="6765140" y="4725144"/>
            <a:ext cx="339927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>
            <a:stCxn id="5" idx="4"/>
            <a:endCxn id="82" idx="0"/>
          </p:cNvCxnSpPr>
          <p:nvPr/>
        </p:nvCxnSpPr>
        <p:spPr>
          <a:xfrm>
            <a:off x="7105067" y="4725144"/>
            <a:ext cx="2332138" cy="4490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>
            <a:stCxn id="73" idx="4"/>
            <a:endCxn id="76" idx="0"/>
          </p:cNvCxnSpPr>
          <p:nvPr/>
        </p:nvCxnSpPr>
        <p:spPr>
          <a:xfrm flipH="1">
            <a:off x="2010303" y="5445224"/>
            <a:ext cx="986588" cy="2160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Oval 93"/>
          <p:cNvSpPr/>
          <p:nvPr/>
        </p:nvSpPr>
        <p:spPr>
          <a:xfrm>
            <a:off x="7321091" y="7029400"/>
            <a:ext cx="140455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5" name="Rectangle 94"/>
          <p:cNvSpPr/>
          <p:nvPr/>
        </p:nvSpPr>
        <p:spPr>
          <a:xfrm>
            <a:off x="7321091" y="7058716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serv1016986607</a:t>
            </a:r>
            <a:endParaRPr lang="nn-NO" sz="1400" dirty="0"/>
          </a:p>
        </p:txBody>
      </p:sp>
      <p:sp>
        <p:nvSpPr>
          <p:cNvPr id="96" name="Oval 95"/>
          <p:cNvSpPr/>
          <p:nvPr/>
        </p:nvSpPr>
        <p:spPr>
          <a:xfrm>
            <a:off x="7218935" y="5229200"/>
            <a:ext cx="132629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7" name="Rectangle 96"/>
          <p:cNvSpPr/>
          <p:nvPr/>
        </p:nvSpPr>
        <p:spPr>
          <a:xfrm>
            <a:off x="7232046" y="5283039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>
                <a:solidFill>
                  <a:srgbClr val="FF0000"/>
                </a:solidFill>
              </a:rPr>
              <a:t>serv739257675</a:t>
            </a:r>
            <a:endParaRPr lang="nn-NO" sz="1400" dirty="0">
              <a:solidFill>
                <a:srgbClr val="FF0000"/>
              </a:solidFill>
            </a:endParaRPr>
          </a:p>
        </p:txBody>
      </p:sp>
      <p:sp>
        <p:nvSpPr>
          <p:cNvPr id="98" name="Oval 97"/>
          <p:cNvSpPr/>
          <p:nvPr/>
        </p:nvSpPr>
        <p:spPr>
          <a:xfrm>
            <a:off x="5935903" y="6597352"/>
            <a:ext cx="138518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9" name="Rectangle 98"/>
          <p:cNvSpPr/>
          <p:nvPr/>
        </p:nvSpPr>
        <p:spPr>
          <a:xfrm>
            <a:off x="6007911" y="6669360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i-FI" sz="1400" dirty="0">
                <a:solidFill>
                  <a:srgbClr val="FF0000"/>
                </a:solidFill>
              </a:rPr>
              <a:t>serv878122141</a:t>
            </a:r>
            <a:endParaRPr lang="nn-NO" sz="1400" dirty="0">
              <a:solidFill>
                <a:srgbClr val="FF0000"/>
              </a:solidFill>
            </a:endParaRPr>
          </a:p>
        </p:txBody>
      </p:sp>
      <p:cxnSp>
        <p:nvCxnSpPr>
          <p:cNvPr id="101" name="Straight Arrow Connector 100"/>
          <p:cNvCxnSpPr>
            <a:stCxn id="82" idx="4"/>
            <a:endCxn id="94" idx="0"/>
          </p:cNvCxnSpPr>
          <p:nvPr/>
        </p:nvCxnSpPr>
        <p:spPr>
          <a:xfrm flipH="1">
            <a:off x="8023367" y="5606214"/>
            <a:ext cx="1413838" cy="14231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>
            <a:stCxn id="5" idx="4"/>
            <a:endCxn id="96" idx="0"/>
          </p:cNvCxnSpPr>
          <p:nvPr/>
        </p:nvCxnSpPr>
        <p:spPr>
          <a:xfrm>
            <a:off x="7105067" y="4725144"/>
            <a:ext cx="777014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>
            <a:stCxn id="80" idx="4"/>
            <a:endCxn id="98" idx="0"/>
          </p:cNvCxnSpPr>
          <p:nvPr/>
        </p:nvCxnSpPr>
        <p:spPr>
          <a:xfrm flipH="1">
            <a:off x="6628497" y="6093296"/>
            <a:ext cx="136643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/>
          <p:cNvCxnSpPr>
            <a:stCxn id="96" idx="4"/>
            <a:endCxn id="98" idx="0"/>
          </p:cNvCxnSpPr>
          <p:nvPr/>
        </p:nvCxnSpPr>
        <p:spPr>
          <a:xfrm flipH="1">
            <a:off x="6628497" y="5661248"/>
            <a:ext cx="1253584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>
            <a:stCxn id="78" idx="4"/>
            <a:endCxn id="98" idx="0"/>
          </p:cNvCxnSpPr>
          <p:nvPr/>
        </p:nvCxnSpPr>
        <p:spPr>
          <a:xfrm>
            <a:off x="5585606" y="5661248"/>
            <a:ext cx="1042891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Oval 112"/>
          <p:cNvSpPr/>
          <p:nvPr/>
        </p:nvSpPr>
        <p:spPr>
          <a:xfrm>
            <a:off x="5952939" y="7317432"/>
            <a:ext cx="134878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14" name="Rectangle 113"/>
          <p:cNvSpPr/>
          <p:nvPr/>
        </p:nvSpPr>
        <p:spPr>
          <a:xfrm>
            <a:off x="5988547" y="7389440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1400" dirty="0">
                <a:solidFill>
                  <a:srgbClr val="FF0000"/>
                </a:solidFill>
              </a:rPr>
              <a:t>serv947554374</a:t>
            </a:r>
            <a:endParaRPr lang="nn-NO" sz="1400" dirty="0">
              <a:solidFill>
                <a:srgbClr val="FF0000"/>
              </a:solidFill>
            </a:endParaRPr>
          </a:p>
        </p:txBody>
      </p:sp>
      <p:cxnSp>
        <p:nvCxnSpPr>
          <p:cNvPr id="116" name="Straight Arrow Connector 115"/>
          <p:cNvCxnSpPr>
            <a:stCxn id="94" idx="4"/>
            <a:endCxn id="7" idx="0"/>
          </p:cNvCxnSpPr>
          <p:nvPr/>
        </p:nvCxnSpPr>
        <p:spPr>
          <a:xfrm flipH="1">
            <a:off x="6601011" y="7461448"/>
            <a:ext cx="1422356" cy="6480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>
            <a:stCxn id="98" idx="4"/>
            <a:endCxn id="113" idx="0"/>
          </p:cNvCxnSpPr>
          <p:nvPr/>
        </p:nvCxnSpPr>
        <p:spPr>
          <a:xfrm flipH="1">
            <a:off x="6627333" y="7029400"/>
            <a:ext cx="1164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/>
          <p:cNvCxnSpPr>
            <a:stCxn id="113" idx="4"/>
            <a:endCxn id="7" idx="0"/>
          </p:cNvCxnSpPr>
          <p:nvPr/>
        </p:nvCxnSpPr>
        <p:spPr>
          <a:xfrm flipH="1">
            <a:off x="6601011" y="7749480"/>
            <a:ext cx="26322" cy="3600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>
            <a:stCxn id="76" idx="4"/>
            <a:endCxn id="7" idx="0"/>
          </p:cNvCxnSpPr>
          <p:nvPr/>
        </p:nvCxnSpPr>
        <p:spPr>
          <a:xfrm>
            <a:off x="2010303" y="6093296"/>
            <a:ext cx="4590708" cy="20162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2" name="Oval 261"/>
          <p:cNvSpPr/>
          <p:nvPr/>
        </p:nvSpPr>
        <p:spPr>
          <a:xfrm>
            <a:off x="6673019" y="-87090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63" name="Oval 262"/>
          <p:cNvSpPr/>
          <p:nvPr/>
        </p:nvSpPr>
        <p:spPr>
          <a:xfrm>
            <a:off x="6199741" y="3720728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64" name="Oval 263"/>
          <p:cNvSpPr/>
          <p:nvPr/>
        </p:nvSpPr>
        <p:spPr>
          <a:xfrm>
            <a:off x="2982608" y="1209054"/>
            <a:ext cx="1385759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265" name="Straight Arrow Connector 264"/>
          <p:cNvCxnSpPr>
            <a:stCxn id="265" idx="4"/>
            <a:endCxn id="268" idx="0"/>
          </p:cNvCxnSpPr>
          <p:nvPr/>
        </p:nvCxnSpPr>
        <p:spPr>
          <a:xfrm flipH="1">
            <a:off x="3675488" y="344958"/>
            <a:ext cx="3429579" cy="86409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Straight Arrow Connector 265"/>
          <p:cNvCxnSpPr>
            <a:stCxn id="268" idx="4"/>
          </p:cNvCxnSpPr>
          <p:nvPr/>
        </p:nvCxnSpPr>
        <p:spPr>
          <a:xfrm>
            <a:off x="3675488" y="1641102"/>
            <a:ext cx="2953009" cy="57606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7" name="Rectangle 266"/>
          <p:cNvSpPr/>
          <p:nvPr/>
        </p:nvSpPr>
        <p:spPr>
          <a:xfrm>
            <a:off x="6857953" y="-15082"/>
            <a:ext cx="5351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/>
              <a:t>Start</a:t>
            </a:r>
            <a:endParaRPr lang="nn-NO" sz="1200" dirty="0"/>
          </a:p>
        </p:txBody>
      </p:sp>
      <p:sp>
        <p:nvSpPr>
          <p:cNvPr id="268" name="Rectangle 267"/>
          <p:cNvSpPr/>
          <p:nvPr/>
        </p:nvSpPr>
        <p:spPr>
          <a:xfrm>
            <a:off x="3000611" y="1253220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1400" dirty="0"/>
              <a:t>serv2124625285</a:t>
            </a:r>
            <a:endParaRPr lang="nn-NO" sz="1400" dirty="0"/>
          </a:p>
        </p:txBody>
      </p:sp>
      <p:sp>
        <p:nvSpPr>
          <p:cNvPr id="269" name="Rectangle 268"/>
          <p:cNvSpPr/>
          <p:nvPr/>
        </p:nvSpPr>
        <p:spPr>
          <a:xfrm>
            <a:off x="6406475" y="3768186"/>
            <a:ext cx="4619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End</a:t>
            </a:r>
            <a:endParaRPr lang="nn-NO" sz="1200" dirty="0"/>
          </a:p>
        </p:txBody>
      </p:sp>
      <p:sp>
        <p:nvSpPr>
          <p:cNvPr id="270" name="Oval 269"/>
          <p:cNvSpPr/>
          <p:nvPr/>
        </p:nvSpPr>
        <p:spPr>
          <a:xfrm>
            <a:off x="2273090" y="632990"/>
            <a:ext cx="1447601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1" name="Rectangle 270"/>
          <p:cNvSpPr/>
          <p:nvPr/>
        </p:nvSpPr>
        <p:spPr>
          <a:xfrm>
            <a:off x="2308698" y="704998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serv1779102626</a:t>
            </a:r>
            <a:endParaRPr lang="nn-NO" sz="1400" dirty="0"/>
          </a:p>
        </p:txBody>
      </p:sp>
      <p:cxnSp>
        <p:nvCxnSpPr>
          <p:cNvPr id="272" name="Straight Arrow Connector 271"/>
          <p:cNvCxnSpPr>
            <a:stCxn id="265" idx="4"/>
          </p:cNvCxnSpPr>
          <p:nvPr/>
        </p:nvCxnSpPr>
        <p:spPr>
          <a:xfrm flipH="1">
            <a:off x="2996891" y="344958"/>
            <a:ext cx="4108176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3" name="Oval 272"/>
          <p:cNvSpPr/>
          <p:nvPr/>
        </p:nvSpPr>
        <p:spPr>
          <a:xfrm>
            <a:off x="1308027" y="1281062"/>
            <a:ext cx="140455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4" name="Rectangle 273"/>
          <p:cNvSpPr/>
          <p:nvPr/>
        </p:nvSpPr>
        <p:spPr>
          <a:xfrm>
            <a:off x="1308027" y="1329285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serv1086418840</a:t>
            </a:r>
            <a:endParaRPr lang="nn-NO" sz="1400" dirty="0"/>
          </a:p>
        </p:txBody>
      </p:sp>
      <p:sp>
        <p:nvSpPr>
          <p:cNvPr id="275" name="Oval 274"/>
          <p:cNvSpPr/>
          <p:nvPr/>
        </p:nvSpPr>
        <p:spPr>
          <a:xfrm>
            <a:off x="4908427" y="849014"/>
            <a:ext cx="135435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6" name="Rectangle 275"/>
          <p:cNvSpPr/>
          <p:nvPr/>
        </p:nvSpPr>
        <p:spPr>
          <a:xfrm>
            <a:off x="4908427" y="921022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serv1570805927</a:t>
            </a:r>
            <a:endParaRPr lang="nn-NO" sz="1400" dirty="0"/>
          </a:p>
        </p:txBody>
      </p:sp>
      <p:sp>
        <p:nvSpPr>
          <p:cNvPr id="277" name="Oval 276"/>
          <p:cNvSpPr/>
          <p:nvPr/>
        </p:nvSpPr>
        <p:spPr>
          <a:xfrm>
            <a:off x="6096955" y="1281062"/>
            <a:ext cx="1336370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8" name="Rectangle 277"/>
          <p:cNvSpPr/>
          <p:nvPr/>
        </p:nvSpPr>
        <p:spPr>
          <a:xfrm>
            <a:off x="6163984" y="1353070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serv669825442</a:t>
            </a:r>
            <a:endParaRPr lang="nn-NO" sz="1400" dirty="0"/>
          </a:p>
        </p:txBody>
      </p:sp>
      <p:sp>
        <p:nvSpPr>
          <p:cNvPr id="279" name="Oval 278"/>
          <p:cNvSpPr/>
          <p:nvPr/>
        </p:nvSpPr>
        <p:spPr>
          <a:xfrm>
            <a:off x="8600199" y="1209054"/>
            <a:ext cx="1313180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80" name="Rectangle 279"/>
          <p:cNvSpPr/>
          <p:nvPr/>
        </p:nvSpPr>
        <p:spPr>
          <a:xfrm>
            <a:off x="8600199" y="1281062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sz="1400" dirty="0"/>
              <a:t>serv254870550</a:t>
            </a:r>
            <a:endParaRPr lang="nn-NO" sz="1400" dirty="0"/>
          </a:p>
        </p:txBody>
      </p:sp>
      <p:cxnSp>
        <p:nvCxnSpPr>
          <p:cNvPr id="281" name="Straight Arrow Connector 280"/>
          <p:cNvCxnSpPr>
            <a:stCxn id="265" idx="4"/>
          </p:cNvCxnSpPr>
          <p:nvPr/>
        </p:nvCxnSpPr>
        <p:spPr>
          <a:xfrm flipH="1">
            <a:off x="5585606" y="344958"/>
            <a:ext cx="1519461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Straight Arrow Connector 281"/>
          <p:cNvCxnSpPr>
            <a:stCxn id="265" idx="4"/>
          </p:cNvCxnSpPr>
          <p:nvPr/>
        </p:nvCxnSpPr>
        <p:spPr>
          <a:xfrm flipH="1">
            <a:off x="6765140" y="344958"/>
            <a:ext cx="339927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Arrow Connector 283"/>
          <p:cNvCxnSpPr/>
          <p:nvPr/>
        </p:nvCxnSpPr>
        <p:spPr>
          <a:xfrm flipH="1">
            <a:off x="2010303" y="1065038"/>
            <a:ext cx="986588" cy="2160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5" name="Oval 284"/>
          <p:cNvSpPr/>
          <p:nvPr/>
        </p:nvSpPr>
        <p:spPr>
          <a:xfrm>
            <a:off x="7321091" y="2577206"/>
            <a:ext cx="140455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86" name="Rectangle 285"/>
          <p:cNvSpPr/>
          <p:nvPr/>
        </p:nvSpPr>
        <p:spPr>
          <a:xfrm>
            <a:off x="7321091" y="2606522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serv1016986607</a:t>
            </a:r>
            <a:endParaRPr lang="nn-NO" sz="1400" dirty="0"/>
          </a:p>
        </p:txBody>
      </p:sp>
      <p:sp>
        <p:nvSpPr>
          <p:cNvPr id="287" name="Oval 286"/>
          <p:cNvSpPr/>
          <p:nvPr/>
        </p:nvSpPr>
        <p:spPr>
          <a:xfrm>
            <a:off x="7218935" y="849014"/>
            <a:ext cx="132629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88" name="Rectangle 287"/>
          <p:cNvSpPr/>
          <p:nvPr/>
        </p:nvSpPr>
        <p:spPr>
          <a:xfrm>
            <a:off x="7232046" y="902853"/>
            <a:ext cx="12218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serv46573851</a:t>
            </a:r>
            <a:endParaRPr lang="nn-NO" sz="1400" dirty="0"/>
          </a:p>
          <a:p>
            <a:endParaRPr lang="nn-NO" sz="1400" dirty="0"/>
          </a:p>
        </p:txBody>
      </p:sp>
      <p:sp>
        <p:nvSpPr>
          <p:cNvPr id="289" name="Oval 288"/>
          <p:cNvSpPr/>
          <p:nvPr/>
        </p:nvSpPr>
        <p:spPr>
          <a:xfrm>
            <a:off x="5935903" y="2217166"/>
            <a:ext cx="138518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90" name="Rectangle 289"/>
          <p:cNvSpPr/>
          <p:nvPr/>
        </p:nvSpPr>
        <p:spPr>
          <a:xfrm>
            <a:off x="6007911" y="2289174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1400" dirty="0"/>
              <a:t>serv185438317</a:t>
            </a:r>
            <a:endParaRPr lang="nn-NO" sz="1400" dirty="0"/>
          </a:p>
        </p:txBody>
      </p:sp>
      <p:cxnSp>
        <p:nvCxnSpPr>
          <p:cNvPr id="292" name="Straight Arrow Connector 291"/>
          <p:cNvCxnSpPr>
            <a:stCxn id="265" idx="4"/>
          </p:cNvCxnSpPr>
          <p:nvPr/>
        </p:nvCxnSpPr>
        <p:spPr>
          <a:xfrm>
            <a:off x="7105067" y="344958"/>
            <a:ext cx="777014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3" name="Straight Arrow Connector 292"/>
          <p:cNvCxnSpPr/>
          <p:nvPr/>
        </p:nvCxnSpPr>
        <p:spPr>
          <a:xfrm flipH="1">
            <a:off x="6628497" y="1713110"/>
            <a:ext cx="136643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Straight Arrow Connector 293"/>
          <p:cNvCxnSpPr/>
          <p:nvPr/>
        </p:nvCxnSpPr>
        <p:spPr>
          <a:xfrm flipH="1">
            <a:off x="6628497" y="1281062"/>
            <a:ext cx="1253584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Straight Arrow Connector 294"/>
          <p:cNvCxnSpPr/>
          <p:nvPr/>
        </p:nvCxnSpPr>
        <p:spPr>
          <a:xfrm>
            <a:off x="5585606" y="1281062"/>
            <a:ext cx="1042891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6" name="Oval 295"/>
          <p:cNvSpPr/>
          <p:nvPr/>
        </p:nvSpPr>
        <p:spPr>
          <a:xfrm>
            <a:off x="5952938" y="2937246"/>
            <a:ext cx="1409135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97" name="Rectangle 296"/>
          <p:cNvSpPr/>
          <p:nvPr/>
        </p:nvSpPr>
        <p:spPr>
          <a:xfrm>
            <a:off x="5988547" y="3009254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serv1640238160</a:t>
            </a:r>
            <a:endParaRPr lang="nn-NO" sz="1400" dirty="0"/>
          </a:p>
        </p:txBody>
      </p:sp>
      <p:cxnSp>
        <p:nvCxnSpPr>
          <p:cNvPr id="299" name="Straight Arrow Connector 298"/>
          <p:cNvCxnSpPr/>
          <p:nvPr/>
        </p:nvCxnSpPr>
        <p:spPr>
          <a:xfrm flipH="1">
            <a:off x="6627333" y="2649214"/>
            <a:ext cx="1164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Straight Arrow Connector 299"/>
          <p:cNvCxnSpPr>
            <a:endCxn id="267" idx="0"/>
          </p:cNvCxnSpPr>
          <p:nvPr/>
        </p:nvCxnSpPr>
        <p:spPr>
          <a:xfrm flipH="1">
            <a:off x="6601011" y="3369294"/>
            <a:ext cx="26322" cy="3600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1" name="Straight Arrow Connector 300"/>
          <p:cNvCxnSpPr>
            <a:endCxn id="267" idx="0"/>
          </p:cNvCxnSpPr>
          <p:nvPr/>
        </p:nvCxnSpPr>
        <p:spPr>
          <a:xfrm>
            <a:off x="2010303" y="1713110"/>
            <a:ext cx="4590708" cy="20162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Straight Arrow Connector 312"/>
          <p:cNvCxnSpPr>
            <a:stCxn id="262" idx="4"/>
            <a:endCxn id="279" idx="0"/>
          </p:cNvCxnSpPr>
          <p:nvPr/>
        </p:nvCxnSpPr>
        <p:spPr>
          <a:xfrm>
            <a:off x="7105067" y="344958"/>
            <a:ext cx="2151722" cy="8640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6" name="Straight Arrow Connector 315"/>
          <p:cNvCxnSpPr>
            <a:stCxn id="279" idx="4"/>
            <a:endCxn id="285" idx="0"/>
          </p:cNvCxnSpPr>
          <p:nvPr/>
        </p:nvCxnSpPr>
        <p:spPr>
          <a:xfrm flipH="1">
            <a:off x="8023367" y="1641102"/>
            <a:ext cx="1233422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9" name="Straight Arrow Connector 318"/>
          <p:cNvCxnSpPr>
            <a:stCxn id="285" idx="4"/>
          </p:cNvCxnSpPr>
          <p:nvPr/>
        </p:nvCxnSpPr>
        <p:spPr>
          <a:xfrm flipH="1">
            <a:off x="6601011" y="3009254"/>
            <a:ext cx="1422356" cy="7200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0" name="TextBox 319"/>
          <p:cNvSpPr txBox="1"/>
          <p:nvPr/>
        </p:nvSpPr>
        <p:spPr>
          <a:xfrm>
            <a:off x="7122286" y="4850991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e1</a:t>
            </a:r>
            <a:endParaRPr lang="en-NZ" sz="1600" dirty="0">
              <a:solidFill>
                <a:srgbClr val="FF0000"/>
              </a:solidFill>
            </a:endParaRPr>
          </a:p>
        </p:txBody>
      </p:sp>
      <p:sp>
        <p:nvSpPr>
          <p:cNvPr id="321" name="TextBox 320"/>
          <p:cNvSpPr txBox="1"/>
          <p:nvPr/>
        </p:nvSpPr>
        <p:spPr>
          <a:xfrm>
            <a:off x="7229653" y="5979253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e2</a:t>
            </a:r>
            <a:endParaRPr lang="en-NZ" sz="1600" dirty="0">
              <a:solidFill>
                <a:srgbClr val="FF0000"/>
              </a:solidFill>
            </a:endParaRPr>
          </a:p>
        </p:txBody>
      </p:sp>
      <p:sp>
        <p:nvSpPr>
          <p:cNvPr id="322" name="TextBox 321"/>
          <p:cNvSpPr txBox="1"/>
          <p:nvPr/>
        </p:nvSpPr>
        <p:spPr>
          <a:xfrm>
            <a:off x="6677090" y="6988813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e3</a:t>
            </a:r>
            <a:endParaRPr lang="en-NZ" sz="1600" dirty="0">
              <a:solidFill>
                <a:srgbClr val="FF0000"/>
              </a:solidFill>
            </a:endParaRPr>
          </a:p>
        </p:txBody>
      </p:sp>
      <p:sp>
        <p:nvSpPr>
          <p:cNvPr id="323" name="TextBox 322"/>
          <p:cNvSpPr txBox="1"/>
          <p:nvPr/>
        </p:nvSpPr>
        <p:spPr>
          <a:xfrm>
            <a:off x="6585516" y="7733086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e4</a:t>
            </a:r>
            <a:endParaRPr lang="en-NZ" sz="1600" dirty="0">
              <a:solidFill>
                <a:srgbClr val="FF0000"/>
              </a:solidFill>
            </a:endParaRPr>
          </a:p>
        </p:txBody>
      </p:sp>
      <p:sp>
        <p:nvSpPr>
          <p:cNvPr id="324" name="TextBox 323"/>
          <p:cNvSpPr txBox="1"/>
          <p:nvPr/>
        </p:nvSpPr>
        <p:spPr>
          <a:xfrm>
            <a:off x="7182535" y="501203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e1</a:t>
            </a:r>
            <a:endParaRPr lang="en-NZ" sz="1600" dirty="0"/>
          </a:p>
        </p:txBody>
      </p:sp>
      <p:sp>
        <p:nvSpPr>
          <p:cNvPr id="325" name="TextBox 324"/>
          <p:cNvSpPr txBox="1"/>
          <p:nvPr/>
        </p:nvSpPr>
        <p:spPr>
          <a:xfrm>
            <a:off x="7239221" y="1626588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e2</a:t>
            </a:r>
            <a:endParaRPr lang="en-NZ" sz="1600" dirty="0"/>
          </a:p>
        </p:txBody>
      </p:sp>
      <p:sp>
        <p:nvSpPr>
          <p:cNvPr id="326" name="TextBox 325"/>
          <p:cNvSpPr txBox="1"/>
          <p:nvPr/>
        </p:nvSpPr>
        <p:spPr>
          <a:xfrm>
            <a:off x="6631789" y="2618437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e3</a:t>
            </a:r>
            <a:endParaRPr lang="en-NZ" sz="1600" dirty="0"/>
          </a:p>
        </p:txBody>
      </p:sp>
      <p:sp>
        <p:nvSpPr>
          <p:cNvPr id="327" name="TextBox 326"/>
          <p:cNvSpPr txBox="1"/>
          <p:nvPr/>
        </p:nvSpPr>
        <p:spPr>
          <a:xfrm>
            <a:off x="6590933" y="3349550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e4</a:t>
            </a:r>
            <a:endParaRPr lang="en-NZ" sz="1600" dirty="0"/>
          </a:p>
        </p:txBody>
      </p:sp>
      <p:sp>
        <p:nvSpPr>
          <p:cNvPr id="2" name="TextBox 1"/>
          <p:cNvSpPr txBox="1"/>
          <p:nvPr/>
        </p:nvSpPr>
        <p:spPr>
          <a:xfrm>
            <a:off x="1307835" y="-55732"/>
            <a:ext cx="1121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(1)</a:t>
            </a:r>
            <a:endParaRPr lang="en-US"/>
          </a:p>
        </p:txBody>
      </p:sp>
      <p:sp>
        <p:nvSpPr>
          <p:cNvPr id="92" name="TextBox 91"/>
          <p:cNvSpPr txBox="1"/>
          <p:nvPr/>
        </p:nvSpPr>
        <p:spPr>
          <a:xfrm>
            <a:off x="1307836" y="4324454"/>
            <a:ext cx="1121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(2)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Rectangle 99"/>
              <p:cNvSpPr/>
              <p:nvPr/>
            </p:nvSpPr>
            <p:spPr>
              <a:xfrm>
                <a:off x="5223614" y="9778425"/>
                <a:ext cx="177484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>
                          <a:solidFill>
                            <a:srgbClr val="FF0000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NZ" dirty="0">
                          <a:solidFill>
                            <a:srgbClr val="FF0000"/>
                          </a:solidFill>
                        </a:rPr>
                        <m:t>2113572083</m:t>
                      </m:r>
                    </m:oMath>
                  </m:oMathPara>
                </a14:m>
                <a:endParaRPr lang="en-NZ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0" name="Rectangle 9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3614" y="9778425"/>
                <a:ext cx="1774845" cy="36933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Rectangle 101"/>
              <p:cNvSpPr/>
              <p:nvPr/>
            </p:nvSpPr>
            <p:spPr>
              <a:xfrm>
                <a:off x="4227958" y="10750533"/>
                <a:ext cx="16578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 smtClean="0">
                          <a:solidFill>
                            <a:schemeClr val="tx1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chemeClr val="tx1"/>
                          </a:solidFill>
                        </a:rPr>
                        <m:t>865430433</m:t>
                      </m:r>
                    </m:oMath>
                  </m:oMathPara>
                </a14:m>
                <a:endParaRPr lang="en-NZ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2" name="Rectangle 10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7958" y="10750533"/>
                <a:ext cx="1657826" cy="36933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Rectangle 103"/>
              <p:cNvSpPr/>
              <p:nvPr/>
            </p:nvSpPr>
            <p:spPr>
              <a:xfrm>
                <a:off x="6415495" y="10750533"/>
                <a:ext cx="16578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 smtClean="0">
                          <a:solidFill>
                            <a:schemeClr val="tx1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chemeClr val="tx1"/>
                          </a:solidFill>
                        </a:rPr>
                        <m:t>933224122</m:t>
                      </m:r>
                    </m:oMath>
                  </m:oMathPara>
                </a14:m>
                <a:endParaRPr lang="en-NZ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4" name="Rectangle 10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5495" y="10750533"/>
                <a:ext cx="1657826" cy="36933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Rectangle 105"/>
              <p:cNvSpPr/>
              <p:nvPr/>
            </p:nvSpPr>
            <p:spPr>
              <a:xfrm>
                <a:off x="3919189" y="11722641"/>
                <a:ext cx="16578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>
                          <a:solidFill>
                            <a:srgbClr val="FF0000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rgbClr val="FF0000"/>
                          </a:solidFill>
                        </a:rPr>
                        <m:t>103314376</m:t>
                      </m:r>
                    </m:oMath>
                  </m:oMathPara>
                </a14:m>
                <a:endParaRPr lang="en-NZ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6" name="Rectangle 10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9189" y="11722641"/>
                <a:ext cx="1657826" cy="36933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Rectangle 106"/>
              <p:cNvSpPr/>
              <p:nvPr/>
            </p:nvSpPr>
            <p:spPr>
              <a:xfrm>
                <a:off x="6415495" y="11623921"/>
                <a:ext cx="177484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 smtClean="0">
                          <a:solidFill>
                            <a:schemeClr val="tx1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chemeClr val="tx1"/>
                          </a:solidFill>
                        </a:rPr>
                        <m:t>1277108237</m:t>
                      </m:r>
                    </m:oMath>
                  </m:oMathPara>
                </a14:m>
                <a:endParaRPr lang="en-NZ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7" name="Rectangle 10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5495" y="11623921"/>
                <a:ext cx="1774845" cy="369332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Rectangle 107"/>
              <p:cNvSpPr/>
              <p:nvPr/>
            </p:nvSpPr>
            <p:spPr>
              <a:xfrm>
                <a:off x="6441944" y="12497309"/>
                <a:ext cx="172194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NZ" dirty="0">
                        <a:solidFill>
                          <a:srgbClr val="FF0000"/>
                        </a:solidFill>
                      </a:rPr>
                      <m:t>Con</m:t>
                    </m:r>
                    <m:r>
                      <m:rPr>
                        <m:nor/>
                      </m:rPr>
                      <a:rPr lang="en-NZ" dirty="0">
                        <a:solidFill>
                          <a:srgbClr val="FF0000"/>
                        </a:solidFill>
                      </a:rPr>
                      <m:t>2</m:t>
                    </m:r>
                    <m:r>
                      <m:rPr>
                        <m:nor/>
                      </m:rPr>
                      <a:rPr lang="en-US" b="0" i="0" dirty="0" smtClean="0">
                        <a:solidFill>
                          <a:srgbClr val="FF0000"/>
                        </a:solidFill>
                      </a:rPr>
                      <m:t>037585</m:t>
                    </m:r>
                  </m:oMath>
                </a14:m>
                <a:r>
                  <a:rPr lang="en-NZ" dirty="0" smtClean="0">
                    <a:solidFill>
                      <a:srgbClr val="FF0000"/>
                    </a:solidFill>
                  </a:rPr>
                  <a:t>750</a:t>
                </a:r>
                <a:endParaRPr lang="en-NZ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8" name="Rectangle 10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1944" y="12497309"/>
                <a:ext cx="1721946" cy="369332"/>
              </a:xfrm>
              <a:prstGeom prst="rect">
                <a:avLst/>
              </a:prstGeom>
              <a:blipFill rotWithShape="0">
                <a:blip r:embed="rId8"/>
                <a:stretch>
                  <a:fillRect t="-8197" r="-2128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Rectangle 108"/>
              <p:cNvSpPr/>
              <p:nvPr/>
            </p:nvSpPr>
            <p:spPr>
              <a:xfrm>
                <a:off x="5223614" y="8613576"/>
                <a:ext cx="177484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 smtClean="0">
                          <a:solidFill>
                            <a:schemeClr val="tx1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chemeClr val="tx1"/>
                          </a:solidFill>
                        </a:rPr>
                        <m:t>1140910860</m:t>
                      </m:r>
                    </m:oMath>
                  </m:oMathPara>
                </a14:m>
                <a:endParaRPr lang="en-NZ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9" name="Rectangle 10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3614" y="8613576"/>
                <a:ext cx="1774845" cy="369332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1" name="Oval 110"/>
          <p:cNvSpPr/>
          <p:nvPr/>
        </p:nvSpPr>
        <p:spPr>
          <a:xfrm>
            <a:off x="6101330" y="9130353"/>
            <a:ext cx="45720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sp>
        <p:nvSpPr>
          <p:cNvPr id="115" name="Oval 114"/>
          <p:cNvSpPr/>
          <p:nvPr/>
        </p:nvSpPr>
        <p:spPr>
          <a:xfrm>
            <a:off x="6100166" y="9323517"/>
            <a:ext cx="45720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sp>
        <p:nvSpPr>
          <p:cNvPr id="117" name="Oval 116"/>
          <p:cNvSpPr/>
          <p:nvPr/>
        </p:nvSpPr>
        <p:spPr>
          <a:xfrm>
            <a:off x="6100166" y="9508609"/>
            <a:ext cx="45720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cxnSp>
        <p:nvCxnSpPr>
          <p:cNvPr id="119" name="Straight Connector 118"/>
          <p:cNvCxnSpPr>
            <a:stCxn id="109" idx="2"/>
            <a:endCxn id="128" idx="0"/>
          </p:cNvCxnSpPr>
          <p:nvPr/>
        </p:nvCxnSpPr>
        <p:spPr>
          <a:xfrm flipH="1">
            <a:off x="5056871" y="10147757"/>
            <a:ext cx="1054166" cy="6027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>
            <a:stCxn id="128" idx="2"/>
            <a:endCxn id="130" idx="0"/>
          </p:cNvCxnSpPr>
          <p:nvPr/>
        </p:nvCxnSpPr>
        <p:spPr>
          <a:xfrm flipH="1">
            <a:off x="4748102" y="11119865"/>
            <a:ext cx="308769" cy="6027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/>
          <p:cNvCxnSpPr>
            <a:stCxn id="109" idx="2"/>
            <a:endCxn id="129" idx="0"/>
          </p:cNvCxnSpPr>
          <p:nvPr/>
        </p:nvCxnSpPr>
        <p:spPr>
          <a:xfrm>
            <a:off x="6111037" y="10147757"/>
            <a:ext cx="1133371" cy="6027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/>
          <p:cNvCxnSpPr>
            <a:stCxn id="129" idx="2"/>
            <a:endCxn id="131" idx="0"/>
          </p:cNvCxnSpPr>
          <p:nvPr/>
        </p:nvCxnSpPr>
        <p:spPr>
          <a:xfrm>
            <a:off x="7244408" y="11119865"/>
            <a:ext cx="58510" cy="5040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>
            <a:stCxn id="131" idx="2"/>
            <a:endCxn id="132" idx="0"/>
          </p:cNvCxnSpPr>
          <p:nvPr/>
        </p:nvCxnSpPr>
        <p:spPr>
          <a:xfrm flipH="1">
            <a:off x="7302917" y="11993253"/>
            <a:ext cx="1" cy="5040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Rectangle 125"/>
              <p:cNvSpPr/>
              <p:nvPr/>
            </p:nvSpPr>
            <p:spPr>
              <a:xfrm>
                <a:off x="6819684" y="13382330"/>
                <a:ext cx="186461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𝑆𝑒𝑟</m:t>
                      </m:r>
                      <m:r>
                        <a:rPr lang="en-US" i="1">
                          <a:latin typeface="Cambria Math"/>
                        </a:rPr>
                        <m:t>1</m:t>
                      </m:r>
                      <m:r>
                        <a:rPr lang="en-US" i="1">
                          <a:latin typeface="Cambria Math" charset="0"/>
                        </a:rPr>
                        <m:t>947554374</m:t>
                      </m:r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126" name="Rectangle 1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9684" y="13382330"/>
                <a:ext cx="1864613" cy="369332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Rectangle 126"/>
              <p:cNvSpPr/>
              <p:nvPr/>
            </p:nvSpPr>
            <p:spPr>
              <a:xfrm>
                <a:off x="3365481" y="12543427"/>
                <a:ext cx="191590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𝑆𝑒𝑟</m:t>
                      </m:r>
                      <m:r>
                        <a:rPr lang="en-US" b="0" i="1" smtClean="0">
                          <a:latin typeface="Cambria Math" charset="0"/>
                        </a:rPr>
                        <m:t>1640238160 </m:t>
                      </m:r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127" name="Rectangle 1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5481" y="12543427"/>
                <a:ext cx="1915909" cy="369332"/>
              </a:xfrm>
              <a:prstGeom prst="rect">
                <a:avLst/>
              </a:prstGeom>
              <a:blipFill rotWithShape="0">
                <a:blip r:embed="rId11"/>
                <a:stretch>
                  <a:fillRect t="-98333" b="-1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Rectangle 127"/>
              <p:cNvSpPr/>
              <p:nvPr/>
            </p:nvSpPr>
            <p:spPr>
              <a:xfrm>
                <a:off x="3411900" y="12312643"/>
                <a:ext cx="207223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𝑂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: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𝐼𝑛𝑠𝑡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795998200</m:t>
                      </m:r>
                    </m:oMath>
                  </m:oMathPara>
                </a14:m>
                <a:endParaRPr lang="en-NZ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8" name="Rectangle 1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1900" y="12312643"/>
                <a:ext cx="2072234" cy="369332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Rectangle 128"/>
              <p:cNvSpPr/>
              <p:nvPr/>
            </p:nvSpPr>
            <p:spPr>
              <a:xfrm>
                <a:off x="6820246" y="13156697"/>
                <a:ext cx="207223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𝑂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: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𝐼𝑛𝑠𝑡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582785907</m:t>
                      </m:r>
                    </m:oMath>
                  </m:oMathPara>
                </a14:m>
                <a:endParaRPr lang="en-NZ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9" name="Rectangle 1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0246" y="13156697"/>
                <a:ext cx="2072234" cy="369332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0" name="Straight Arrow Connector 129"/>
          <p:cNvCxnSpPr>
            <a:endCxn id="130" idx="2"/>
          </p:cNvCxnSpPr>
          <p:nvPr/>
        </p:nvCxnSpPr>
        <p:spPr>
          <a:xfrm flipV="1">
            <a:off x="4448017" y="12091973"/>
            <a:ext cx="300085" cy="2206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/>
          <p:cNvCxnSpPr>
            <a:endCxn id="132" idx="2"/>
          </p:cNvCxnSpPr>
          <p:nvPr/>
        </p:nvCxnSpPr>
        <p:spPr>
          <a:xfrm flipH="1" flipV="1">
            <a:off x="7302917" y="12866641"/>
            <a:ext cx="553446" cy="290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Rectangle 131"/>
              <p:cNvSpPr/>
              <p:nvPr/>
            </p:nvSpPr>
            <p:spPr>
              <a:xfrm>
                <a:off x="6677722" y="10196535"/>
                <a:ext cx="20065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𝐼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: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𝐼𝑛𝑠𝑡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658772240</m:t>
                      </m:r>
                    </m:oMath>
                  </m:oMathPara>
                </a14:m>
                <a:endParaRPr lang="en-NZ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32" name="Rectangle 1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7722" y="10196535"/>
                <a:ext cx="2006575" cy="369332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3" name="Straight Arrow Connector 132"/>
          <p:cNvCxnSpPr>
            <a:endCxn id="109" idx="3"/>
          </p:cNvCxnSpPr>
          <p:nvPr/>
        </p:nvCxnSpPr>
        <p:spPr>
          <a:xfrm flipH="1" flipV="1">
            <a:off x="6998459" y="9963091"/>
            <a:ext cx="682551" cy="2334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TextBox 133"/>
          <p:cNvSpPr txBox="1"/>
          <p:nvPr/>
        </p:nvSpPr>
        <p:spPr>
          <a:xfrm>
            <a:off x="1307835" y="8319573"/>
            <a:ext cx="1121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(3)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92626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260648"/>
            <a:ext cx="79883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8607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1619672" y="1916832"/>
            <a:ext cx="504056" cy="50405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/>
              <p:cNvSpPr/>
              <p:nvPr/>
            </p:nvSpPr>
            <p:spPr>
              <a:xfrm>
                <a:off x="3059832" y="1340768"/>
                <a:ext cx="504056" cy="50405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i="1" smtClean="0">
                          <a:latin typeface="Cambria Math"/>
                        </a:rPr>
                        <m:t>𝐴</m:t>
                      </m:r>
                      <m:r>
                        <a:rPr lang="en-NZ" i="1" smtClean="0">
                          <a:latin typeface="Cambria Math"/>
                        </a:rPr>
                        <m:t>=</m:t>
                      </m:r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5" name="Oval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9832" y="1340768"/>
                <a:ext cx="504056" cy="504056"/>
              </a:xfrm>
              <a:prstGeom prst="ellipse">
                <a:avLst/>
              </a:prstGeom>
              <a:blipFill rotWithShape="1"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val 5"/>
          <p:cNvSpPr/>
          <p:nvPr/>
        </p:nvSpPr>
        <p:spPr>
          <a:xfrm>
            <a:off x="3059832" y="2636912"/>
            <a:ext cx="504056" cy="50405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7" name="Oval 6"/>
          <p:cNvSpPr/>
          <p:nvPr/>
        </p:nvSpPr>
        <p:spPr>
          <a:xfrm>
            <a:off x="4499992" y="1916832"/>
            <a:ext cx="504056" cy="50405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3112611" y="1408130"/>
                <a:ext cx="45127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Z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2611" y="1408130"/>
                <a:ext cx="451277" cy="369332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3102868" y="2708920"/>
                <a:ext cx="45659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Z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2868" y="2708920"/>
                <a:ext cx="456599" cy="369332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/>
          <p:cNvSpPr txBox="1"/>
          <p:nvPr/>
        </p:nvSpPr>
        <p:spPr>
          <a:xfrm rot="5400000">
            <a:off x="3001180" y="2218220"/>
            <a:ext cx="756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. . . </a:t>
            </a:r>
            <a:endParaRPr lang="en-NZ" dirty="0"/>
          </a:p>
        </p:txBody>
      </p:sp>
      <p:cxnSp>
        <p:nvCxnSpPr>
          <p:cNvPr id="24" name="Straight Arrow Connector 23"/>
          <p:cNvCxnSpPr>
            <a:stCxn id="4" idx="6"/>
          </p:cNvCxnSpPr>
          <p:nvPr/>
        </p:nvCxnSpPr>
        <p:spPr>
          <a:xfrm flipV="1">
            <a:off x="2123728" y="2162175"/>
            <a:ext cx="971897" cy="66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3528095" y="2168860"/>
            <a:ext cx="971897" cy="66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5" idx="6"/>
            <a:endCxn id="7" idx="2"/>
          </p:cNvCxnSpPr>
          <p:nvPr/>
        </p:nvCxnSpPr>
        <p:spPr>
          <a:xfrm>
            <a:off x="3563888" y="1592796"/>
            <a:ext cx="936104" cy="5760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6" idx="6"/>
            <a:endCxn id="7" idx="2"/>
          </p:cNvCxnSpPr>
          <p:nvPr/>
        </p:nvCxnSpPr>
        <p:spPr>
          <a:xfrm flipV="1">
            <a:off x="3563888" y="2168860"/>
            <a:ext cx="936104" cy="7200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4" idx="6"/>
            <a:endCxn id="5" idx="2"/>
          </p:cNvCxnSpPr>
          <p:nvPr/>
        </p:nvCxnSpPr>
        <p:spPr>
          <a:xfrm flipV="1">
            <a:off x="2123728" y="1592796"/>
            <a:ext cx="936104" cy="5760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4" idx="6"/>
            <a:endCxn id="6" idx="2"/>
          </p:cNvCxnSpPr>
          <p:nvPr/>
        </p:nvCxnSpPr>
        <p:spPr>
          <a:xfrm>
            <a:off x="2123728" y="2168860"/>
            <a:ext cx="936104" cy="7200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6931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Rectangle 100"/>
          <p:cNvSpPr/>
          <p:nvPr/>
        </p:nvSpPr>
        <p:spPr>
          <a:xfrm>
            <a:off x="3995935" y="2752070"/>
            <a:ext cx="6227963" cy="35572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sp>
        <p:nvSpPr>
          <p:cNvPr id="2" name="Rectangle 1"/>
          <p:cNvSpPr/>
          <p:nvPr/>
        </p:nvSpPr>
        <p:spPr>
          <a:xfrm>
            <a:off x="242228" y="2761579"/>
            <a:ext cx="3165386" cy="35477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Flowchart: Document 3"/>
              <p:cNvSpPr/>
              <p:nvPr/>
            </p:nvSpPr>
            <p:spPr>
              <a:xfrm>
                <a:off x="-1404664" y="1485090"/>
                <a:ext cx="2468385" cy="766034"/>
              </a:xfrm>
              <a:prstGeom prst="flowChartDocumen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𝐶𝑜𝑚𝑝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1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𝐹</m:t>
                          </m:r>
                          <m:r>
                            <a:rPr lang="en-US" sz="11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(</m:t>
                          </m:r>
                          <m:r>
                            <a:rPr lang="en-US" sz="11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𝑇</m:t>
                          </m:r>
                        </m:e>
                        <m:sub>
                          <m:r>
                            <a:rPr lang="en-US" sz="11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𝑖𝑛𝑝𝑢𝑡</m:t>
                          </m:r>
                          <m:r>
                            <a:rPr lang="en-US" sz="11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,</m:t>
                          </m:r>
                        </m:sub>
                      </m:sSub>
                      <m:sSub>
                        <m:sSubPr>
                          <m:ctrlPr>
                            <a:rPr lang="en-US" sz="11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1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𝑇</m:t>
                          </m:r>
                        </m:e>
                        <m:sub>
                          <m:r>
                            <a:rPr lang="en-US" sz="11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𝑜𝑢𝑝𝑢𝑡</m:t>
                          </m:r>
                        </m:sub>
                      </m:sSub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),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𝑁𝐹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sz="11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1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𝑇</m:t>
                          </m:r>
                        </m:e>
                        <m:sub>
                          <m:r>
                            <a:rPr lang="en-US" sz="11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𝑄𝑜𝑆</m:t>
                          </m:r>
                        </m:sub>
                      </m:sSub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AU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Flowchart: Document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404664" y="1485090"/>
                <a:ext cx="2468385" cy="766034"/>
              </a:xfrm>
              <a:prstGeom prst="flowChartDocumen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an 7"/>
          <p:cNvSpPr/>
          <p:nvPr/>
        </p:nvSpPr>
        <p:spPr>
          <a:xfrm>
            <a:off x="2088533" y="4923120"/>
            <a:ext cx="936104" cy="864096"/>
          </a:xfrm>
          <a:prstGeom prst="ca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Service</a:t>
            </a:r>
          </a:p>
          <a:p>
            <a:r>
              <a:rPr lang="en-US" sz="1200" b="1" dirty="0" smtClean="0">
                <a:solidFill>
                  <a:schemeClr val="tx1"/>
                </a:solidFill>
              </a:rPr>
              <a:t>Repository</a:t>
            </a:r>
            <a:endParaRPr lang="en-AU" sz="1200" b="1" dirty="0">
              <a:solidFill>
                <a:schemeClr val="tx1"/>
              </a:solidFill>
            </a:endParaRPr>
          </a:p>
        </p:txBody>
      </p:sp>
      <p:sp>
        <p:nvSpPr>
          <p:cNvPr id="10" name="Flowchart: Alternate Process 9"/>
          <p:cNvSpPr/>
          <p:nvPr/>
        </p:nvSpPr>
        <p:spPr>
          <a:xfrm>
            <a:off x="1249398" y="3212976"/>
            <a:ext cx="1450394" cy="432048"/>
          </a:xfrm>
          <a:prstGeom prst="flowChartAlternateProcess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Semantic Matchmaking </a:t>
            </a:r>
            <a:endParaRPr lang="en-AU" sz="1200" b="1" dirty="0">
              <a:solidFill>
                <a:schemeClr val="tx1"/>
              </a:solidFill>
            </a:endParaRPr>
          </a:p>
        </p:txBody>
      </p:sp>
      <p:sp>
        <p:nvSpPr>
          <p:cNvPr id="11" name="Flowchart: Alternate Process 10"/>
          <p:cNvSpPr/>
          <p:nvPr/>
        </p:nvSpPr>
        <p:spPr>
          <a:xfrm>
            <a:off x="1475656" y="1573374"/>
            <a:ext cx="1008112" cy="576064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Select Relevant</a:t>
            </a:r>
          </a:p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Services</a:t>
            </a:r>
          </a:p>
        </p:txBody>
      </p:sp>
      <p:sp>
        <p:nvSpPr>
          <p:cNvPr id="13" name="Can 12"/>
          <p:cNvSpPr/>
          <p:nvPr/>
        </p:nvSpPr>
        <p:spPr>
          <a:xfrm>
            <a:off x="944853" y="4923120"/>
            <a:ext cx="936104" cy="864096"/>
          </a:xfrm>
          <a:prstGeom prst="ca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Ontology</a:t>
            </a:r>
          </a:p>
        </p:txBody>
      </p:sp>
      <p:sp>
        <p:nvSpPr>
          <p:cNvPr id="15" name="Flowchart: Document 14"/>
          <p:cNvSpPr/>
          <p:nvPr/>
        </p:nvSpPr>
        <p:spPr>
          <a:xfrm>
            <a:off x="2123728" y="4005064"/>
            <a:ext cx="864096" cy="648072"/>
          </a:xfrm>
          <a:prstGeom prst="flowChartDocumen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WSDL</a:t>
            </a:r>
          </a:p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+</a:t>
            </a:r>
          </a:p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MECE</a:t>
            </a:r>
            <a:endParaRPr lang="en-AU" sz="1100" b="1" dirty="0">
              <a:solidFill>
                <a:schemeClr val="tx1"/>
              </a:solidFill>
            </a:endParaRPr>
          </a:p>
        </p:txBody>
      </p:sp>
      <p:cxnSp>
        <p:nvCxnSpPr>
          <p:cNvPr id="21" name="Straight Arrow Connector 20"/>
          <p:cNvCxnSpPr>
            <a:stCxn id="8" idx="1"/>
            <a:endCxn id="15" idx="2"/>
          </p:cNvCxnSpPr>
          <p:nvPr/>
        </p:nvCxnSpPr>
        <p:spPr>
          <a:xfrm flipH="1" flipV="1">
            <a:off x="2555776" y="4610291"/>
            <a:ext cx="809" cy="3128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Flowchart: Document 22"/>
          <p:cNvSpPr/>
          <p:nvPr/>
        </p:nvSpPr>
        <p:spPr>
          <a:xfrm>
            <a:off x="971600" y="4005064"/>
            <a:ext cx="864096" cy="648072"/>
          </a:xfrm>
          <a:prstGeom prst="flowChartDocumen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Concept</a:t>
            </a:r>
          </a:p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Taxonomy</a:t>
            </a:r>
            <a:endParaRPr lang="en-AU" sz="1100" b="1" dirty="0">
              <a:solidFill>
                <a:schemeClr val="tx1"/>
              </a:solidFill>
            </a:endParaRPr>
          </a:p>
        </p:txBody>
      </p:sp>
      <p:cxnSp>
        <p:nvCxnSpPr>
          <p:cNvPr id="25" name="Straight Arrow Connector 24"/>
          <p:cNvCxnSpPr>
            <a:stCxn id="13" idx="1"/>
            <a:endCxn id="23" idx="2"/>
          </p:cNvCxnSpPr>
          <p:nvPr/>
        </p:nvCxnSpPr>
        <p:spPr>
          <a:xfrm flipH="1" flipV="1">
            <a:off x="1403648" y="4610291"/>
            <a:ext cx="9257" cy="3128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Flowchart: Document 58"/>
          <p:cNvSpPr/>
          <p:nvPr/>
        </p:nvSpPr>
        <p:spPr>
          <a:xfrm>
            <a:off x="3275856" y="1340768"/>
            <a:ext cx="1435043" cy="1027857"/>
          </a:xfrm>
          <a:prstGeom prst="flowChartDocumen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60" name="Rectangle 59"/>
          <p:cNvSpPr/>
          <p:nvPr/>
        </p:nvSpPr>
        <p:spPr>
          <a:xfrm>
            <a:off x="3236086" y="2365152"/>
            <a:ext cx="22163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 smtClean="0"/>
              <a:t>Shrunken service repository</a:t>
            </a:r>
            <a:endParaRPr lang="en-AU" sz="1400" dirty="0"/>
          </a:p>
        </p:txBody>
      </p:sp>
      <p:cxnSp>
        <p:nvCxnSpPr>
          <p:cNvPr id="62" name="Straight Arrow Connector 61"/>
          <p:cNvCxnSpPr>
            <a:stCxn id="11" idx="3"/>
            <a:endCxn id="59" idx="1"/>
          </p:cNvCxnSpPr>
          <p:nvPr/>
        </p:nvCxnSpPr>
        <p:spPr>
          <a:xfrm flipV="1">
            <a:off x="2483768" y="1854697"/>
            <a:ext cx="792088" cy="67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ounded Rectangle 62"/>
          <p:cNvSpPr/>
          <p:nvPr/>
        </p:nvSpPr>
        <p:spPr>
          <a:xfrm>
            <a:off x="8604448" y="2763381"/>
            <a:ext cx="1619451" cy="58257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67" name="Straight Arrow Connector 66"/>
          <p:cNvCxnSpPr>
            <a:stCxn id="23" idx="0"/>
            <a:endCxn id="10" idx="2"/>
          </p:cNvCxnSpPr>
          <p:nvPr/>
        </p:nvCxnSpPr>
        <p:spPr>
          <a:xfrm flipV="1">
            <a:off x="1403648" y="3645024"/>
            <a:ext cx="570947" cy="3600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15" idx="0"/>
            <a:endCxn id="10" idx="2"/>
          </p:cNvCxnSpPr>
          <p:nvPr/>
        </p:nvCxnSpPr>
        <p:spPr>
          <a:xfrm flipH="1" flipV="1">
            <a:off x="1974595" y="3645024"/>
            <a:ext cx="581181" cy="3600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Flowchart: Connector 80"/>
          <p:cNvSpPr/>
          <p:nvPr/>
        </p:nvSpPr>
        <p:spPr>
          <a:xfrm>
            <a:off x="4214070" y="1940115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3" name="Flowchart: Connector 82"/>
          <p:cNvSpPr/>
          <p:nvPr/>
        </p:nvSpPr>
        <p:spPr>
          <a:xfrm>
            <a:off x="4366470" y="1652083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4" name="Flowchart: Connector 83"/>
          <p:cNvSpPr/>
          <p:nvPr/>
        </p:nvSpPr>
        <p:spPr>
          <a:xfrm>
            <a:off x="3998046" y="186810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5" name="Flowchart: Connector 84"/>
          <p:cNvSpPr/>
          <p:nvPr/>
        </p:nvSpPr>
        <p:spPr>
          <a:xfrm>
            <a:off x="4087440" y="1652083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6" name="Flowchart: Connector 85"/>
          <p:cNvSpPr/>
          <p:nvPr/>
        </p:nvSpPr>
        <p:spPr>
          <a:xfrm>
            <a:off x="3493990" y="1724091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7" name="Flowchart: Connector 86"/>
          <p:cNvSpPr/>
          <p:nvPr/>
        </p:nvSpPr>
        <p:spPr>
          <a:xfrm>
            <a:off x="3565998" y="2012123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8" name="Flowchart: Connector 87"/>
          <p:cNvSpPr/>
          <p:nvPr/>
        </p:nvSpPr>
        <p:spPr>
          <a:xfrm>
            <a:off x="4231456" y="1436059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9" name="Flowchart: Connector 88"/>
          <p:cNvSpPr/>
          <p:nvPr/>
        </p:nvSpPr>
        <p:spPr>
          <a:xfrm>
            <a:off x="3727400" y="1724091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90" name="Flowchart: Connector 89"/>
          <p:cNvSpPr/>
          <p:nvPr/>
        </p:nvSpPr>
        <p:spPr>
          <a:xfrm>
            <a:off x="3367360" y="1436059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91" name="Flowchart: Connector 90"/>
          <p:cNvSpPr/>
          <p:nvPr/>
        </p:nvSpPr>
        <p:spPr>
          <a:xfrm>
            <a:off x="3871416" y="150806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92" name="Flowchart: Connector 91"/>
          <p:cNvSpPr/>
          <p:nvPr/>
        </p:nvSpPr>
        <p:spPr>
          <a:xfrm>
            <a:off x="3638006" y="150806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93" name="Flowchart: Connector 92"/>
          <p:cNvSpPr/>
          <p:nvPr/>
        </p:nvSpPr>
        <p:spPr>
          <a:xfrm>
            <a:off x="3782022" y="2012123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94" name="Flowchart: Alternate Process 93"/>
          <p:cNvSpPr/>
          <p:nvPr/>
        </p:nvSpPr>
        <p:spPr>
          <a:xfrm>
            <a:off x="5641886" y="1635148"/>
            <a:ext cx="1450394" cy="432048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Composite</a:t>
            </a:r>
          </a:p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Service</a:t>
            </a:r>
            <a:endParaRPr lang="en-AU" sz="1200" b="1" dirty="0">
              <a:solidFill>
                <a:schemeClr val="tx1"/>
              </a:solidFill>
            </a:endParaRPr>
          </a:p>
        </p:txBody>
      </p:sp>
      <p:cxnSp>
        <p:nvCxnSpPr>
          <p:cNvPr id="96" name="Straight Arrow Connector 95"/>
          <p:cNvCxnSpPr>
            <a:stCxn id="59" idx="3"/>
            <a:endCxn id="94" idx="1"/>
          </p:cNvCxnSpPr>
          <p:nvPr/>
        </p:nvCxnSpPr>
        <p:spPr>
          <a:xfrm flipV="1">
            <a:off x="4710899" y="1851172"/>
            <a:ext cx="930987" cy="35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Rounded Rectangle 97"/>
          <p:cNvSpPr/>
          <p:nvPr/>
        </p:nvSpPr>
        <p:spPr>
          <a:xfrm>
            <a:off x="8644710" y="2953370"/>
            <a:ext cx="1508639" cy="33774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9" name="TextBox 98"/>
          <p:cNvSpPr txBox="1"/>
          <p:nvPr/>
        </p:nvSpPr>
        <p:spPr>
          <a:xfrm>
            <a:off x="8644710" y="2708920"/>
            <a:ext cx="720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Swarm</a:t>
            </a:r>
            <a:endParaRPr lang="en-AU" sz="1200" b="1" dirty="0"/>
          </a:p>
        </p:txBody>
      </p:sp>
      <p:sp>
        <p:nvSpPr>
          <p:cNvPr id="100" name="Flowchart: Connector 99"/>
          <p:cNvSpPr/>
          <p:nvPr/>
        </p:nvSpPr>
        <p:spPr>
          <a:xfrm>
            <a:off x="8695803" y="305792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04" name="Flowchart: Connector 103"/>
          <p:cNvSpPr/>
          <p:nvPr/>
        </p:nvSpPr>
        <p:spPr>
          <a:xfrm>
            <a:off x="8929213" y="305792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05" name="Flowchart: Connector 104"/>
          <p:cNvSpPr/>
          <p:nvPr/>
        </p:nvSpPr>
        <p:spPr>
          <a:xfrm>
            <a:off x="9145237" y="305792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06" name="Flowchart: Connector 105"/>
          <p:cNvSpPr/>
          <p:nvPr/>
        </p:nvSpPr>
        <p:spPr>
          <a:xfrm>
            <a:off x="9915948" y="305792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07" name="Flowchart: Connector 106"/>
          <p:cNvSpPr/>
          <p:nvPr/>
        </p:nvSpPr>
        <p:spPr>
          <a:xfrm>
            <a:off x="9709475" y="3059785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09" name="Flowchart: Connector 108"/>
          <p:cNvSpPr/>
          <p:nvPr/>
        </p:nvSpPr>
        <p:spPr>
          <a:xfrm>
            <a:off x="9507948" y="305792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9242613" y="2905670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sp>
        <p:nvSpPr>
          <p:cNvPr id="111" name="Flowchart: Document 110"/>
          <p:cNvSpPr/>
          <p:nvPr/>
        </p:nvSpPr>
        <p:spPr>
          <a:xfrm>
            <a:off x="5616845" y="2905199"/>
            <a:ext cx="1547443" cy="1027857"/>
          </a:xfrm>
          <a:prstGeom prst="flowChartDocumen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12" name="Flowchart: Connector 111"/>
          <p:cNvSpPr/>
          <p:nvPr/>
        </p:nvSpPr>
        <p:spPr>
          <a:xfrm>
            <a:off x="5688853" y="3213721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13" name="Flowchart: Connector 112"/>
          <p:cNvSpPr/>
          <p:nvPr/>
        </p:nvSpPr>
        <p:spPr>
          <a:xfrm>
            <a:off x="6984997" y="3208268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14" name="Flowchart: Connector 113"/>
          <p:cNvSpPr/>
          <p:nvPr/>
        </p:nvSpPr>
        <p:spPr>
          <a:xfrm>
            <a:off x="5904877" y="299224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15" name="Flowchart: Connector 114"/>
          <p:cNvSpPr/>
          <p:nvPr/>
        </p:nvSpPr>
        <p:spPr>
          <a:xfrm>
            <a:off x="6108632" y="3429745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16" name="Flowchart: Connector 115"/>
          <p:cNvSpPr/>
          <p:nvPr/>
        </p:nvSpPr>
        <p:spPr>
          <a:xfrm>
            <a:off x="6595302" y="3064251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17" name="Flowchart: Connector 116"/>
          <p:cNvSpPr/>
          <p:nvPr/>
        </p:nvSpPr>
        <p:spPr>
          <a:xfrm>
            <a:off x="6768973" y="335228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cxnSp>
        <p:nvCxnSpPr>
          <p:cNvPr id="122" name="Straight Arrow Connector 121"/>
          <p:cNvCxnSpPr>
            <a:stCxn id="112" idx="0"/>
            <a:endCxn id="114" idx="3"/>
          </p:cNvCxnSpPr>
          <p:nvPr/>
        </p:nvCxnSpPr>
        <p:spPr>
          <a:xfrm flipV="1">
            <a:off x="5769554" y="3115169"/>
            <a:ext cx="158960" cy="985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/>
          <p:cNvCxnSpPr>
            <a:stCxn id="112" idx="5"/>
            <a:endCxn id="115" idx="2"/>
          </p:cNvCxnSpPr>
          <p:nvPr/>
        </p:nvCxnSpPr>
        <p:spPr>
          <a:xfrm>
            <a:off x="5826618" y="3336646"/>
            <a:ext cx="282014" cy="1651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/>
          <p:cNvCxnSpPr>
            <a:stCxn id="114" idx="6"/>
          </p:cNvCxnSpPr>
          <p:nvPr/>
        </p:nvCxnSpPr>
        <p:spPr>
          <a:xfrm flipV="1">
            <a:off x="6066279" y="3058798"/>
            <a:ext cx="144016" cy="54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/>
          <p:cNvCxnSpPr>
            <a:stCxn id="138" idx="1"/>
            <a:endCxn id="116" idx="2"/>
          </p:cNvCxnSpPr>
          <p:nvPr/>
        </p:nvCxnSpPr>
        <p:spPr>
          <a:xfrm>
            <a:off x="6480941" y="3104902"/>
            <a:ext cx="114361" cy="313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/>
          <p:cNvCxnSpPr>
            <a:stCxn id="116" idx="5"/>
            <a:endCxn id="113" idx="1"/>
          </p:cNvCxnSpPr>
          <p:nvPr/>
        </p:nvCxnSpPr>
        <p:spPr>
          <a:xfrm>
            <a:off x="6733067" y="3187176"/>
            <a:ext cx="275567" cy="421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/>
          <p:cNvCxnSpPr>
            <a:stCxn id="117" idx="6"/>
            <a:endCxn id="113" idx="3"/>
          </p:cNvCxnSpPr>
          <p:nvPr/>
        </p:nvCxnSpPr>
        <p:spPr>
          <a:xfrm flipV="1">
            <a:off x="6930375" y="3331193"/>
            <a:ext cx="78259" cy="93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/>
          <p:cNvCxnSpPr>
            <a:endCxn id="117" idx="2"/>
          </p:cNvCxnSpPr>
          <p:nvPr/>
        </p:nvCxnSpPr>
        <p:spPr>
          <a:xfrm flipV="1">
            <a:off x="6552949" y="3424292"/>
            <a:ext cx="216024" cy="720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TextBox 137"/>
          <p:cNvSpPr txBox="1"/>
          <p:nvPr/>
        </p:nvSpPr>
        <p:spPr>
          <a:xfrm rot="10800000">
            <a:off x="6264917" y="2920236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sp>
        <p:nvSpPr>
          <p:cNvPr id="139" name="TextBox 138"/>
          <p:cNvSpPr txBox="1"/>
          <p:nvPr/>
        </p:nvSpPr>
        <p:spPr>
          <a:xfrm rot="10800000">
            <a:off x="6269876" y="3386943"/>
            <a:ext cx="276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sp>
        <p:nvSpPr>
          <p:cNvPr id="144" name="Flowchart: Document 143"/>
          <p:cNvSpPr/>
          <p:nvPr/>
        </p:nvSpPr>
        <p:spPr>
          <a:xfrm>
            <a:off x="8641181" y="1340768"/>
            <a:ext cx="1547443" cy="1027857"/>
          </a:xfrm>
          <a:prstGeom prst="flowChartDocumen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45" name="Flowchart: Connector 144"/>
          <p:cNvSpPr/>
          <p:nvPr/>
        </p:nvSpPr>
        <p:spPr>
          <a:xfrm>
            <a:off x="8676456" y="1773561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46" name="Flowchart: Connector 145"/>
          <p:cNvSpPr/>
          <p:nvPr/>
        </p:nvSpPr>
        <p:spPr>
          <a:xfrm>
            <a:off x="9972600" y="1768108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47" name="Flowchart: Connector 146"/>
          <p:cNvSpPr/>
          <p:nvPr/>
        </p:nvSpPr>
        <p:spPr>
          <a:xfrm>
            <a:off x="8892480" y="155208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48" name="Flowchart: Connector 147"/>
          <p:cNvSpPr/>
          <p:nvPr/>
        </p:nvSpPr>
        <p:spPr>
          <a:xfrm>
            <a:off x="9036496" y="1989585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49" name="Flowchart: Connector 148"/>
          <p:cNvSpPr/>
          <p:nvPr/>
        </p:nvSpPr>
        <p:spPr>
          <a:xfrm>
            <a:off x="9595174" y="155753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50" name="Flowchart: Connector 149"/>
          <p:cNvSpPr/>
          <p:nvPr/>
        </p:nvSpPr>
        <p:spPr>
          <a:xfrm>
            <a:off x="9756576" y="191212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cxnSp>
        <p:nvCxnSpPr>
          <p:cNvPr id="151" name="Straight Arrow Connector 150"/>
          <p:cNvCxnSpPr>
            <a:stCxn id="145" idx="0"/>
            <a:endCxn id="147" idx="3"/>
          </p:cNvCxnSpPr>
          <p:nvPr/>
        </p:nvCxnSpPr>
        <p:spPr>
          <a:xfrm flipV="1">
            <a:off x="8757157" y="1675009"/>
            <a:ext cx="158960" cy="985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/>
          <p:cNvCxnSpPr>
            <a:stCxn id="145" idx="5"/>
            <a:endCxn id="148" idx="2"/>
          </p:cNvCxnSpPr>
          <p:nvPr/>
        </p:nvCxnSpPr>
        <p:spPr>
          <a:xfrm>
            <a:off x="8814221" y="1896486"/>
            <a:ext cx="222275" cy="1651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/>
          <p:cNvCxnSpPr>
            <a:stCxn id="147" idx="6"/>
          </p:cNvCxnSpPr>
          <p:nvPr/>
        </p:nvCxnSpPr>
        <p:spPr>
          <a:xfrm flipV="1">
            <a:off x="9053882" y="1618638"/>
            <a:ext cx="144016" cy="54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/>
          <p:cNvCxnSpPr>
            <a:stCxn id="158" idx="1"/>
            <a:endCxn id="149" idx="2"/>
          </p:cNvCxnSpPr>
          <p:nvPr/>
        </p:nvCxnSpPr>
        <p:spPr>
          <a:xfrm>
            <a:off x="9468544" y="1624092"/>
            <a:ext cx="126630" cy="54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/>
          <p:cNvCxnSpPr>
            <a:stCxn id="149" idx="5"/>
            <a:endCxn id="146" idx="1"/>
          </p:cNvCxnSpPr>
          <p:nvPr/>
        </p:nvCxnSpPr>
        <p:spPr>
          <a:xfrm>
            <a:off x="9732939" y="1680462"/>
            <a:ext cx="263298" cy="1087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Arrow Connector 155"/>
          <p:cNvCxnSpPr>
            <a:stCxn id="150" idx="6"/>
            <a:endCxn id="146" idx="3"/>
          </p:cNvCxnSpPr>
          <p:nvPr/>
        </p:nvCxnSpPr>
        <p:spPr>
          <a:xfrm flipV="1">
            <a:off x="9917978" y="1891033"/>
            <a:ext cx="78259" cy="93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Arrow Connector 156"/>
          <p:cNvCxnSpPr>
            <a:endCxn id="150" idx="2"/>
          </p:cNvCxnSpPr>
          <p:nvPr/>
        </p:nvCxnSpPr>
        <p:spPr>
          <a:xfrm flipV="1">
            <a:off x="9540552" y="1984132"/>
            <a:ext cx="216024" cy="720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TextBox 157"/>
          <p:cNvSpPr txBox="1"/>
          <p:nvPr/>
        </p:nvSpPr>
        <p:spPr>
          <a:xfrm rot="10800000">
            <a:off x="9252520" y="1480076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sp>
        <p:nvSpPr>
          <p:cNvPr id="159" name="TextBox 158"/>
          <p:cNvSpPr txBox="1"/>
          <p:nvPr/>
        </p:nvSpPr>
        <p:spPr>
          <a:xfrm rot="10800000">
            <a:off x="9257479" y="1946783"/>
            <a:ext cx="276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cxnSp>
        <p:nvCxnSpPr>
          <p:cNvPr id="174" name="Straight Arrow Connector 173"/>
          <p:cNvCxnSpPr>
            <a:stCxn id="4" idx="3"/>
            <a:endCxn id="11" idx="1"/>
          </p:cNvCxnSpPr>
          <p:nvPr/>
        </p:nvCxnSpPr>
        <p:spPr>
          <a:xfrm flipV="1">
            <a:off x="1063721" y="1861406"/>
            <a:ext cx="411935" cy="67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/>
          <p:cNvCxnSpPr>
            <a:stCxn id="10" idx="0"/>
            <a:endCxn id="11" idx="2"/>
          </p:cNvCxnSpPr>
          <p:nvPr/>
        </p:nvCxnSpPr>
        <p:spPr>
          <a:xfrm flipV="1">
            <a:off x="1974595" y="2149438"/>
            <a:ext cx="5117" cy="10635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0" name="TextBox 199"/>
          <p:cNvSpPr txBox="1"/>
          <p:nvPr/>
        </p:nvSpPr>
        <p:spPr>
          <a:xfrm rot="16200000">
            <a:off x="-298276" y="4453368"/>
            <a:ext cx="1495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Matchmaking</a:t>
            </a:r>
            <a:endParaRPr lang="en-AU" dirty="0"/>
          </a:p>
        </p:txBody>
      </p:sp>
      <p:sp>
        <p:nvSpPr>
          <p:cNvPr id="201" name="TextBox 200"/>
          <p:cNvSpPr txBox="1"/>
          <p:nvPr/>
        </p:nvSpPr>
        <p:spPr>
          <a:xfrm rot="5400000">
            <a:off x="8642687" y="4708392"/>
            <a:ext cx="26093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Particle Swarm Optimization</a:t>
            </a:r>
            <a:endParaRPr lang="en-AU" sz="1600" b="1" dirty="0"/>
          </a:p>
        </p:txBody>
      </p:sp>
      <p:sp>
        <p:nvSpPr>
          <p:cNvPr id="207" name="Rounded Rectangle 206"/>
          <p:cNvSpPr/>
          <p:nvPr/>
        </p:nvSpPr>
        <p:spPr>
          <a:xfrm>
            <a:off x="7921101" y="4430598"/>
            <a:ext cx="1619451" cy="58257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8" name="Rounded Rectangle 207"/>
          <p:cNvSpPr/>
          <p:nvPr/>
        </p:nvSpPr>
        <p:spPr>
          <a:xfrm>
            <a:off x="7996638" y="4620587"/>
            <a:ext cx="1508639" cy="33774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9" name="TextBox 208"/>
          <p:cNvSpPr txBox="1"/>
          <p:nvPr/>
        </p:nvSpPr>
        <p:spPr>
          <a:xfrm>
            <a:off x="7996638" y="4376137"/>
            <a:ext cx="720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Swarm</a:t>
            </a:r>
            <a:endParaRPr lang="en-AU" sz="1200" b="1" dirty="0"/>
          </a:p>
        </p:txBody>
      </p:sp>
      <p:sp>
        <p:nvSpPr>
          <p:cNvPr id="210" name="Flowchart: Connector 209"/>
          <p:cNvSpPr/>
          <p:nvPr/>
        </p:nvSpPr>
        <p:spPr>
          <a:xfrm>
            <a:off x="8047731" y="472514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11" name="Flowchart: Connector 210"/>
          <p:cNvSpPr/>
          <p:nvPr/>
        </p:nvSpPr>
        <p:spPr>
          <a:xfrm>
            <a:off x="8281141" y="472514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12" name="Flowchart: Connector 211"/>
          <p:cNvSpPr/>
          <p:nvPr/>
        </p:nvSpPr>
        <p:spPr>
          <a:xfrm>
            <a:off x="8497165" y="472514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13" name="Flowchart: Connector 212"/>
          <p:cNvSpPr/>
          <p:nvPr/>
        </p:nvSpPr>
        <p:spPr>
          <a:xfrm>
            <a:off x="9267876" y="472514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14" name="Flowchart: Connector 213"/>
          <p:cNvSpPr/>
          <p:nvPr/>
        </p:nvSpPr>
        <p:spPr>
          <a:xfrm>
            <a:off x="9061403" y="4727002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15" name="Flowchart: Connector 214"/>
          <p:cNvSpPr/>
          <p:nvPr/>
        </p:nvSpPr>
        <p:spPr>
          <a:xfrm>
            <a:off x="8859876" y="472514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16" name="TextBox 215"/>
          <p:cNvSpPr txBox="1"/>
          <p:nvPr/>
        </p:nvSpPr>
        <p:spPr>
          <a:xfrm>
            <a:off x="8594541" y="4572887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cxnSp>
        <p:nvCxnSpPr>
          <p:cNvPr id="28" name="Straight Arrow Connector 27"/>
          <p:cNvCxnSpPr>
            <a:stCxn id="94" idx="2"/>
            <a:endCxn id="138" idx="2"/>
          </p:cNvCxnSpPr>
          <p:nvPr/>
        </p:nvCxnSpPr>
        <p:spPr>
          <a:xfrm>
            <a:off x="6367083" y="2067196"/>
            <a:ext cx="5846" cy="85304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Flowchart: Data 129"/>
          <p:cNvSpPr/>
          <p:nvPr/>
        </p:nvSpPr>
        <p:spPr>
          <a:xfrm>
            <a:off x="4630385" y="4437112"/>
            <a:ext cx="1507902" cy="448797"/>
          </a:xfrm>
          <a:prstGeom prst="flowChartInputOutpu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Semantic Aggregation</a:t>
            </a:r>
            <a:endParaRPr lang="en-AU" sz="1100" b="1" dirty="0">
              <a:solidFill>
                <a:schemeClr val="tx1"/>
              </a:solidFill>
            </a:endParaRPr>
          </a:p>
        </p:txBody>
      </p:sp>
      <p:cxnSp>
        <p:nvCxnSpPr>
          <p:cNvPr id="252" name="Elbow Connector 251"/>
          <p:cNvCxnSpPr>
            <a:stCxn id="119" idx="3"/>
            <a:endCxn id="207" idx="2"/>
          </p:cNvCxnSpPr>
          <p:nvPr/>
        </p:nvCxnSpPr>
        <p:spPr>
          <a:xfrm flipV="1">
            <a:off x="6804248" y="5013176"/>
            <a:ext cx="1926579" cy="936104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4" name="Elbow Connector 253"/>
          <p:cNvCxnSpPr>
            <a:stCxn id="207" idx="0"/>
            <a:endCxn id="111" idx="3"/>
          </p:cNvCxnSpPr>
          <p:nvPr/>
        </p:nvCxnSpPr>
        <p:spPr>
          <a:xfrm rot="16200000" flipV="1">
            <a:off x="7441823" y="3141593"/>
            <a:ext cx="1011470" cy="1566539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8882430" y="3284984"/>
            <a:ext cx="1162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Best Location</a:t>
            </a:r>
            <a:endParaRPr lang="en-NZ" sz="1400" dirty="0"/>
          </a:p>
        </p:txBody>
      </p:sp>
      <p:sp>
        <p:nvSpPr>
          <p:cNvPr id="119" name="Flowchart: Alternate Process 118"/>
          <p:cNvSpPr/>
          <p:nvPr/>
        </p:nvSpPr>
        <p:spPr>
          <a:xfrm>
            <a:off x="5105546" y="5733256"/>
            <a:ext cx="1698702" cy="432048"/>
          </a:xfrm>
          <a:prstGeom prst="flowChartAlternateProcess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b="1" dirty="0">
                <a:solidFill>
                  <a:schemeClr val="tx1"/>
                </a:solidFill>
              </a:rPr>
              <a:t>Fitness </a:t>
            </a:r>
            <a:endParaRPr lang="en-AU" sz="1200" b="1" dirty="0" smtClean="0">
              <a:solidFill>
                <a:schemeClr val="tx1"/>
              </a:solidFill>
            </a:endParaRPr>
          </a:p>
          <a:p>
            <a:pPr algn="ctr"/>
            <a:r>
              <a:rPr lang="en-AU" sz="1200" b="1" dirty="0" smtClean="0">
                <a:solidFill>
                  <a:schemeClr val="tx1"/>
                </a:solidFill>
              </a:rPr>
              <a:t>Function</a:t>
            </a:r>
            <a:endParaRPr lang="en-AU" sz="1200" b="1" dirty="0">
              <a:solidFill>
                <a:schemeClr val="tx1"/>
              </a:solidFill>
            </a:endParaRPr>
          </a:p>
        </p:txBody>
      </p:sp>
      <p:sp>
        <p:nvSpPr>
          <p:cNvPr id="160" name="Flowchart: Data 159"/>
          <p:cNvSpPr/>
          <p:nvPr/>
        </p:nvSpPr>
        <p:spPr>
          <a:xfrm>
            <a:off x="5940152" y="4437112"/>
            <a:ext cx="1504827" cy="448797"/>
          </a:xfrm>
          <a:prstGeom prst="flowChartInputOutpu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err="1" smtClean="0">
                <a:solidFill>
                  <a:schemeClr val="tx1"/>
                </a:solidFill>
              </a:rPr>
              <a:t>QoS</a:t>
            </a:r>
            <a:endParaRPr lang="en-US" sz="1100" b="1" dirty="0" smtClean="0">
              <a:solidFill>
                <a:schemeClr val="tx1"/>
              </a:solidFill>
            </a:endParaRPr>
          </a:p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Aggregation</a:t>
            </a:r>
            <a:endParaRPr lang="en-AU" sz="1100" b="1" dirty="0">
              <a:solidFill>
                <a:schemeClr val="tx1"/>
              </a:solidFill>
            </a:endParaRPr>
          </a:p>
        </p:txBody>
      </p:sp>
      <p:cxnSp>
        <p:nvCxnSpPr>
          <p:cNvPr id="47" name="Straight Arrow Connector 46"/>
          <p:cNvCxnSpPr>
            <a:stCxn id="63" idx="0"/>
            <a:endCxn id="159" idx="0"/>
          </p:cNvCxnSpPr>
          <p:nvPr/>
        </p:nvCxnSpPr>
        <p:spPr>
          <a:xfrm flipH="1" flipV="1">
            <a:off x="9395927" y="2316115"/>
            <a:ext cx="18247" cy="44726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-1381878" y="1139019"/>
            <a:ext cx="5405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Step1</a:t>
            </a:r>
            <a:endParaRPr lang="en-US" sz="1200" dirty="0"/>
          </a:p>
        </p:txBody>
      </p:sp>
      <p:sp>
        <p:nvSpPr>
          <p:cNvPr id="118" name="TextBox 117"/>
          <p:cNvSpPr txBox="1"/>
          <p:nvPr/>
        </p:nvSpPr>
        <p:spPr>
          <a:xfrm>
            <a:off x="1476372" y="1133632"/>
            <a:ext cx="5405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Step2</a:t>
            </a:r>
            <a:endParaRPr lang="en-US" sz="1200" dirty="0"/>
          </a:p>
        </p:txBody>
      </p:sp>
      <p:sp>
        <p:nvSpPr>
          <p:cNvPr id="120" name="TextBox 119"/>
          <p:cNvSpPr txBox="1"/>
          <p:nvPr/>
        </p:nvSpPr>
        <p:spPr>
          <a:xfrm>
            <a:off x="6012876" y="1204354"/>
            <a:ext cx="5405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Step3</a:t>
            </a:r>
            <a:endParaRPr lang="en-US" sz="1200" dirty="0"/>
          </a:p>
        </p:txBody>
      </p:sp>
      <p:sp>
        <p:nvSpPr>
          <p:cNvPr id="121" name="TextBox 120"/>
          <p:cNvSpPr txBox="1"/>
          <p:nvPr/>
        </p:nvSpPr>
        <p:spPr>
          <a:xfrm>
            <a:off x="7884368" y="2915652"/>
            <a:ext cx="5405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Step4</a:t>
            </a:r>
            <a:endParaRPr lang="en-US" sz="1200" dirty="0"/>
          </a:p>
        </p:txBody>
      </p:sp>
      <p:sp>
        <p:nvSpPr>
          <p:cNvPr id="123" name="TextBox 122"/>
          <p:cNvSpPr txBox="1"/>
          <p:nvPr/>
        </p:nvSpPr>
        <p:spPr>
          <a:xfrm>
            <a:off x="7875429" y="1204354"/>
            <a:ext cx="5405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Step5</a:t>
            </a:r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5684230" y="2983097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61" name="TextBox 160"/>
          <p:cNvSpPr txBox="1"/>
          <p:nvPr/>
        </p:nvSpPr>
        <p:spPr>
          <a:xfrm>
            <a:off x="6491131" y="3386943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62" name="TextBox 161"/>
          <p:cNvSpPr txBox="1"/>
          <p:nvPr/>
        </p:nvSpPr>
        <p:spPr>
          <a:xfrm>
            <a:off x="6738399" y="3004010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63" name="TextBox 162"/>
          <p:cNvSpPr txBox="1"/>
          <p:nvPr/>
        </p:nvSpPr>
        <p:spPr>
          <a:xfrm>
            <a:off x="5773535" y="3307112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64" name="TextBox 163"/>
          <p:cNvSpPr txBox="1"/>
          <p:nvPr/>
        </p:nvSpPr>
        <p:spPr>
          <a:xfrm>
            <a:off x="6876256" y="3311406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65" name="TextBox 164"/>
          <p:cNvSpPr txBox="1"/>
          <p:nvPr/>
        </p:nvSpPr>
        <p:spPr>
          <a:xfrm>
            <a:off x="5620111" y="3157081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67" name="TextBox 166"/>
          <p:cNvSpPr txBox="1"/>
          <p:nvPr/>
        </p:nvSpPr>
        <p:spPr>
          <a:xfrm>
            <a:off x="6048779" y="3371245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68" name="TextBox 167"/>
          <p:cNvSpPr txBox="1"/>
          <p:nvPr/>
        </p:nvSpPr>
        <p:spPr>
          <a:xfrm>
            <a:off x="5846955" y="2937245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69" name="TextBox 168"/>
          <p:cNvSpPr txBox="1"/>
          <p:nvPr/>
        </p:nvSpPr>
        <p:spPr>
          <a:xfrm>
            <a:off x="6540680" y="3008297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70" name="TextBox 169"/>
          <p:cNvSpPr txBox="1"/>
          <p:nvPr/>
        </p:nvSpPr>
        <p:spPr>
          <a:xfrm>
            <a:off x="6920048" y="3155906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72" name="TextBox 171"/>
          <p:cNvSpPr txBox="1"/>
          <p:nvPr/>
        </p:nvSpPr>
        <p:spPr>
          <a:xfrm>
            <a:off x="8651779" y="2993612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173" name="TextBox 172"/>
          <p:cNvSpPr txBox="1"/>
          <p:nvPr/>
        </p:nvSpPr>
        <p:spPr>
          <a:xfrm>
            <a:off x="8885097" y="2993647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smtClean="0"/>
              <a:t>S</a:t>
            </a:r>
            <a:endParaRPr lang="en-US" i="1" dirty="0"/>
          </a:p>
        </p:txBody>
      </p:sp>
      <p:sp>
        <p:nvSpPr>
          <p:cNvPr id="177" name="TextBox 176"/>
          <p:cNvSpPr txBox="1"/>
          <p:nvPr/>
        </p:nvSpPr>
        <p:spPr>
          <a:xfrm>
            <a:off x="9101770" y="2997200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smtClean="0"/>
              <a:t>S</a:t>
            </a:r>
            <a:endParaRPr lang="en-US" i="1" dirty="0"/>
          </a:p>
        </p:txBody>
      </p:sp>
      <p:sp>
        <p:nvSpPr>
          <p:cNvPr id="178" name="TextBox 177"/>
          <p:cNvSpPr txBox="1"/>
          <p:nvPr/>
        </p:nvSpPr>
        <p:spPr>
          <a:xfrm>
            <a:off x="9453325" y="2993747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smtClean="0"/>
              <a:t>S</a:t>
            </a:r>
            <a:endParaRPr lang="en-US" i="1" dirty="0"/>
          </a:p>
        </p:txBody>
      </p:sp>
      <p:sp>
        <p:nvSpPr>
          <p:cNvPr id="179" name="TextBox 178"/>
          <p:cNvSpPr txBox="1"/>
          <p:nvPr/>
        </p:nvSpPr>
        <p:spPr>
          <a:xfrm>
            <a:off x="9663153" y="2994153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smtClean="0"/>
              <a:t>S</a:t>
            </a:r>
            <a:endParaRPr lang="en-US" i="1" dirty="0"/>
          </a:p>
        </p:txBody>
      </p:sp>
      <p:sp>
        <p:nvSpPr>
          <p:cNvPr id="180" name="TextBox 179"/>
          <p:cNvSpPr txBox="1"/>
          <p:nvPr/>
        </p:nvSpPr>
        <p:spPr>
          <a:xfrm>
            <a:off x="9863304" y="2993612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smtClean="0"/>
              <a:t>S</a:t>
            </a:r>
            <a:endParaRPr lang="en-US" i="1" dirty="0"/>
          </a:p>
        </p:txBody>
      </p:sp>
      <p:sp>
        <p:nvSpPr>
          <p:cNvPr id="181" name="TextBox 180"/>
          <p:cNvSpPr txBox="1"/>
          <p:nvPr/>
        </p:nvSpPr>
        <p:spPr>
          <a:xfrm>
            <a:off x="8609698" y="1716810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3" name="TextBox 182"/>
          <p:cNvSpPr txBox="1"/>
          <p:nvPr/>
        </p:nvSpPr>
        <p:spPr>
          <a:xfrm>
            <a:off x="8976027" y="1930788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4" name="TextBox 183"/>
          <p:cNvSpPr txBox="1"/>
          <p:nvPr/>
        </p:nvSpPr>
        <p:spPr>
          <a:xfrm>
            <a:off x="8834512" y="1500918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5" name="TextBox 184"/>
          <p:cNvSpPr txBox="1"/>
          <p:nvPr/>
        </p:nvSpPr>
        <p:spPr>
          <a:xfrm>
            <a:off x="9535633" y="1500918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6" name="TextBox 185"/>
          <p:cNvSpPr txBox="1"/>
          <p:nvPr/>
        </p:nvSpPr>
        <p:spPr>
          <a:xfrm>
            <a:off x="9688979" y="1859854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7" name="TextBox 186"/>
          <p:cNvSpPr txBox="1"/>
          <p:nvPr/>
        </p:nvSpPr>
        <p:spPr>
          <a:xfrm>
            <a:off x="9913233" y="1705382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8" name="TextBox 187"/>
          <p:cNvSpPr txBox="1"/>
          <p:nvPr/>
        </p:nvSpPr>
        <p:spPr>
          <a:xfrm>
            <a:off x="8649145" y="1549657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89" name="TextBox 188"/>
          <p:cNvSpPr txBox="1"/>
          <p:nvPr/>
        </p:nvSpPr>
        <p:spPr>
          <a:xfrm>
            <a:off x="8738286" y="1859854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0" name="TextBox 189"/>
          <p:cNvSpPr txBox="1"/>
          <p:nvPr/>
        </p:nvSpPr>
        <p:spPr>
          <a:xfrm>
            <a:off x="8979145" y="1402963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1" name="TextBox 190"/>
          <p:cNvSpPr txBox="1"/>
          <p:nvPr/>
        </p:nvSpPr>
        <p:spPr>
          <a:xfrm>
            <a:off x="9461216" y="1847615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2" name="TextBox 191"/>
          <p:cNvSpPr txBox="1"/>
          <p:nvPr/>
        </p:nvSpPr>
        <p:spPr>
          <a:xfrm>
            <a:off x="9366496" y="1410631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3" name="TextBox 192"/>
          <p:cNvSpPr txBox="1"/>
          <p:nvPr/>
        </p:nvSpPr>
        <p:spPr>
          <a:xfrm>
            <a:off x="9741091" y="1539439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4" name="TextBox 193"/>
          <p:cNvSpPr txBox="1"/>
          <p:nvPr/>
        </p:nvSpPr>
        <p:spPr>
          <a:xfrm>
            <a:off x="9857260" y="1847615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5" name="TextBox 194"/>
          <p:cNvSpPr txBox="1"/>
          <p:nvPr/>
        </p:nvSpPr>
        <p:spPr>
          <a:xfrm>
            <a:off x="7997227" y="4661510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196" name="TextBox 195"/>
          <p:cNvSpPr txBox="1"/>
          <p:nvPr/>
        </p:nvSpPr>
        <p:spPr>
          <a:xfrm>
            <a:off x="8236353" y="4666347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197" name="TextBox 196"/>
          <p:cNvSpPr txBox="1"/>
          <p:nvPr/>
        </p:nvSpPr>
        <p:spPr>
          <a:xfrm>
            <a:off x="8453698" y="4662363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198" name="TextBox 197"/>
          <p:cNvSpPr txBox="1"/>
          <p:nvPr/>
        </p:nvSpPr>
        <p:spPr>
          <a:xfrm>
            <a:off x="8810260" y="4666347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199" name="TextBox 198"/>
          <p:cNvSpPr txBox="1"/>
          <p:nvPr/>
        </p:nvSpPr>
        <p:spPr>
          <a:xfrm>
            <a:off x="9014168" y="4673478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202" name="TextBox 201"/>
          <p:cNvSpPr txBox="1"/>
          <p:nvPr/>
        </p:nvSpPr>
        <p:spPr>
          <a:xfrm>
            <a:off x="9223973" y="4668199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cxnSp>
        <p:nvCxnSpPr>
          <p:cNvPr id="58" name="Elbow Connector 57"/>
          <p:cNvCxnSpPr>
            <a:stCxn id="10" idx="3"/>
            <a:endCxn id="130" idx="2"/>
          </p:cNvCxnSpPr>
          <p:nvPr/>
        </p:nvCxnSpPr>
        <p:spPr>
          <a:xfrm>
            <a:off x="2699792" y="3429000"/>
            <a:ext cx="2081383" cy="1232511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/>
          <p:nvPr/>
        </p:nvCxnSpPr>
        <p:spPr>
          <a:xfrm flipH="1">
            <a:off x="5506373" y="3933056"/>
            <a:ext cx="393881" cy="4975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/>
          <p:cNvCxnSpPr/>
          <p:nvPr/>
        </p:nvCxnSpPr>
        <p:spPr>
          <a:xfrm flipH="1">
            <a:off x="6588224" y="3727401"/>
            <a:ext cx="467875" cy="7099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/>
          <p:cNvCxnSpPr>
            <a:stCxn id="130" idx="4"/>
          </p:cNvCxnSpPr>
          <p:nvPr/>
        </p:nvCxnSpPr>
        <p:spPr>
          <a:xfrm>
            <a:off x="5384336" y="4885909"/>
            <a:ext cx="0" cy="8473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Arrow Connector 165"/>
          <p:cNvCxnSpPr/>
          <p:nvPr/>
        </p:nvCxnSpPr>
        <p:spPr>
          <a:xfrm>
            <a:off x="6538121" y="4885909"/>
            <a:ext cx="15352" cy="8473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3737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Rectangle 100"/>
          <p:cNvSpPr/>
          <p:nvPr/>
        </p:nvSpPr>
        <p:spPr>
          <a:xfrm>
            <a:off x="4995619" y="2856044"/>
            <a:ext cx="5171171" cy="30360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sp>
        <p:nvSpPr>
          <p:cNvPr id="2" name="Rectangle 1"/>
          <p:cNvSpPr/>
          <p:nvPr/>
        </p:nvSpPr>
        <p:spPr>
          <a:xfrm>
            <a:off x="-1470647" y="2879647"/>
            <a:ext cx="3538846" cy="302574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Flowchart: Document 3"/>
              <p:cNvSpPr/>
              <p:nvPr/>
            </p:nvSpPr>
            <p:spPr>
              <a:xfrm>
                <a:off x="-1404664" y="1485090"/>
                <a:ext cx="2468385" cy="766034"/>
              </a:xfrm>
              <a:prstGeom prst="flowChartDocumen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𝐶𝑜𝑚𝑝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1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𝐹</m:t>
                          </m:r>
                          <m:r>
                            <a:rPr lang="en-US" sz="11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(</m:t>
                          </m:r>
                          <m:r>
                            <a:rPr lang="en-US" sz="11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𝑇</m:t>
                          </m:r>
                        </m:e>
                        <m:sub>
                          <m:r>
                            <a:rPr lang="en-US" sz="11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𝑖𝑛𝑝𝑢𝑡</m:t>
                          </m:r>
                          <m:r>
                            <a:rPr lang="en-US" sz="11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,</m:t>
                          </m:r>
                        </m:sub>
                      </m:sSub>
                      <m:sSub>
                        <m:sSubPr>
                          <m:ctrlPr>
                            <a:rPr lang="en-US" sz="11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1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𝑇</m:t>
                          </m:r>
                        </m:e>
                        <m:sub>
                          <m:r>
                            <a:rPr lang="en-US" sz="11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𝑜𝑢𝑝𝑢𝑡</m:t>
                          </m:r>
                        </m:sub>
                      </m:sSub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),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𝑁𝐹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sz="11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1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𝑇</m:t>
                          </m:r>
                        </m:e>
                        <m:sub>
                          <m:r>
                            <a:rPr lang="en-US" sz="11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𝑄𝑜𝑆</m:t>
                          </m:r>
                        </m:sub>
                      </m:sSub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AU" sz="11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4" name="Flowchart: Document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404664" y="1485090"/>
                <a:ext cx="2468385" cy="766034"/>
              </a:xfrm>
              <a:prstGeom prst="flowChartDocumen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an 7"/>
          <p:cNvSpPr/>
          <p:nvPr/>
        </p:nvSpPr>
        <p:spPr>
          <a:xfrm>
            <a:off x="683153" y="4942219"/>
            <a:ext cx="936104" cy="864096"/>
          </a:xfrm>
          <a:prstGeom prst="ca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Service</a:t>
            </a:r>
          </a:p>
          <a:p>
            <a:r>
              <a:rPr lang="en-US" sz="1200" b="1" dirty="0" smtClean="0">
                <a:solidFill>
                  <a:schemeClr val="tx1"/>
                </a:solidFill>
              </a:rPr>
              <a:t>Repository</a:t>
            </a:r>
            <a:endParaRPr lang="en-AU" sz="1200" b="1" dirty="0">
              <a:solidFill>
                <a:schemeClr val="tx1"/>
              </a:solidFill>
            </a:endParaRPr>
          </a:p>
        </p:txBody>
      </p:sp>
      <p:sp>
        <p:nvSpPr>
          <p:cNvPr id="10" name="Flowchart: Alternate Process 9"/>
          <p:cNvSpPr/>
          <p:nvPr/>
        </p:nvSpPr>
        <p:spPr>
          <a:xfrm>
            <a:off x="-293657" y="3140968"/>
            <a:ext cx="1450394" cy="432048"/>
          </a:xfrm>
          <a:prstGeom prst="flowChartAlternateProcess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Semantic Matchmaking </a:t>
            </a:r>
            <a:endParaRPr lang="en-AU" sz="1200" b="1" dirty="0">
              <a:solidFill>
                <a:schemeClr val="tx1"/>
              </a:solidFill>
            </a:endParaRPr>
          </a:p>
        </p:txBody>
      </p:sp>
      <p:sp>
        <p:nvSpPr>
          <p:cNvPr id="11" name="Flowchart: Alternate Process 10"/>
          <p:cNvSpPr/>
          <p:nvPr/>
        </p:nvSpPr>
        <p:spPr>
          <a:xfrm>
            <a:off x="1475656" y="1573374"/>
            <a:ext cx="1008112" cy="576064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Select Relevant</a:t>
            </a:r>
          </a:p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Services</a:t>
            </a:r>
          </a:p>
        </p:txBody>
      </p:sp>
      <p:sp>
        <p:nvSpPr>
          <p:cNvPr id="13" name="Can 12"/>
          <p:cNvSpPr/>
          <p:nvPr/>
        </p:nvSpPr>
        <p:spPr>
          <a:xfrm>
            <a:off x="-756592" y="4908507"/>
            <a:ext cx="936104" cy="864096"/>
          </a:xfrm>
          <a:prstGeom prst="ca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Ontology</a:t>
            </a:r>
          </a:p>
        </p:txBody>
      </p:sp>
      <p:sp>
        <p:nvSpPr>
          <p:cNvPr id="15" name="Flowchart: Document 14"/>
          <p:cNvSpPr/>
          <p:nvPr/>
        </p:nvSpPr>
        <p:spPr>
          <a:xfrm>
            <a:off x="714455" y="3933056"/>
            <a:ext cx="864096" cy="648072"/>
          </a:xfrm>
          <a:prstGeom prst="flowChartDocumen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WSDL</a:t>
            </a:r>
          </a:p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+</a:t>
            </a:r>
          </a:p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MECE</a:t>
            </a:r>
            <a:endParaRPr lang="en-AU" sz="1100" b="1" dirty="0">
              <a:solidFill>
                <a:schemeClr val="tx1"/>
              </a:solidFill>
            </a:endParaRPr>
          </a:p>
        </p:txBody>
      </p:sp>
      <p:cxnSp>
        <p:nvCxnSpPr>
          <p:cNvPr id="21" name="Straight Arrow Connector 20"/>
          <p:cNvCxnSpPr>
            <a:stCxn id="8" idx="1"/>
            <a:endCxn id="15" idx="2"/>
          </p:cNvCxnSpPr>
          <p:nvPr/>
        </p:nvCxnSpPr>
        <p:spPr>
          <a:xfrm flipH="1" flipV="1">
            <a:off x="1146503" y="4538283"/>
            <a:ext cx="4702" cy="4039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Flowchart: Document 22"/>
          <p:cNvSpPr/>
          <p:nvPr/>
        </p:nvSpPr>
        <p:spPr>
          <a:xfrm>
            <a:off x="-725705" y="3933056"/>
            <a:ext cx="864096" cy="648072"/>
          </a:xfrm>
          <a:prstGeom prst="flowChartDocumen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Concept</a:t>
            </a:r>
          </a:p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Taxonomy</a:t>
            </a:r>
            <a:endParaRPr lang="en-AU" sz="1100" b="1" dirty="0">
              <a:solidFill>
                <a:schemeClr val="tx1"/>
              </a:solidFill>
            </a:endParaRPr>
          </a:p>
        </p:txBody>
      </p:sp>
      <p:cxnSp>
        <p:nvCxnSpPr>
          <p:cNvPr id="25" name="Straight Arrow Connector 24"/>
          <p:cNvCxnSpPr>
            <a:stCxn id="13" idx="1"/>
            <a:endCxn id="23" idx="2"/>
          </p:cNvCxnSpPr>
          <p:nvPr/>
        </p:nvCxnSpPr>
        <p:spPr>
          <a:xfrm flipH="1" flipV="1">
            <a:off x="-293657" y="4538283"/>
            <a:ext cx="5117" cy="3702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Flowchart: Document 58"/>
          <p:cNvSpPr/>
          <p:nvPr/>
        </p:nvSpPr>
        <p:spPr>
          <a:xfrm>
            <a:off x="3275856" y="1340768"/>
            <a:ext cx="1435043" cy="1027857"/>
          </a:xfrm>
          <a:prstGeom prst="flowChartDocumen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60" name="Rectangle 59"/>
          <p:cNvSpPr/>
          <p:nvPr/>
        </p:nvSpPr>
        <p:spPr>
          <a:xfrm>
            <a:off x="3236086" y="2365152"/>
            <a:ext cx="22163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 smtClean="0"/>
              <a:t>Shrunken service repository</a:t>
            </a:r>
            <a:endParaRPr lang="en-AU" sz="1400" dirty="0"/>
          </a:p>
        </p:txBody>
      </p:sp>
      <p:cxnSp>
        <p:nvCxnSpPr>
          <p:cNvPr id="62" name="Straight Arrow Connector 61"/>
          <p:cNvCxnSpPr>
            <a:stCxn id="11" idx="3"/>
            <a:endCxn id="59" idx="1"/>
          </p:cNvCxnSpPr>
          <p:nvPr/>
        </p:nvCxnSpPr>
        <p:spPr>
          <a:xfrm flipV="1">
            <a:off x="2483768" y="1854697"/>
            <a:ext cx="792088" cy="67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ounded Rectangle 62"/>
          <p:cNvSpPr/>
          <p:nvPr/>
        </p:nvSpPr>
        <p:spPr>
          <a:xfrm>
            <a:off x="8604448" y="2763381"/>
            <a:ext cx="1619451" cy="58257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67" name="Straight Arrow Connector 66"/>
          <p:cNvCxnSpPr>
            <a:stCxn id="23" idx="0"/>
            <a:endCxn id="10" idx="2"/>
          </p:cNvCxnSpPr>
          <p:nvPr/>
        </p:nvCxnSpPr>
        <p:spPr>
          <a:xfrm flipV="1">
            <a:off x="-293657" y="3573016"/>
            <a:ext cx="725197" cy="3600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15" idx="0"/>
            <a:endCxn id="10" idx="2"/>
          </p:cNvCxnSpPr>
          <p:nvPr/>
        </p:nvCxnSpPr>
        <p:spPr>
          <a:xfrm flipH="1" flipV="1">
            <a:off x="431540" y="3573016"/>
            <a:ext cx="714963" cy="3600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Flowchart: Connector 80"/>
          <p:cNvSpPr/>
          <p:nvPr/>
        </p:nvSpPr>
        <p:spPr>
          <a:xfrm>
            <a:off x="4214070" y="1940115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3" name="Flowchart: Connector 82"/>
          <p:cNvSpPr/>
          <p:nvPr/>
        </p:nvSpPr>
        <p:spPr>
          <a:xfrm>
            <a:off x="4366470" y="1652083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4" name="Flowchart: Connector 83"/>
          <p:cNvSpPr/>
          <p:nvPr/>
        </p:nvSpPr>
        <p:spPr>
          <a:xfrm>
            <a:off x="3998046" y="186810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5" name="Flowchart: Connector 84"/>
          <p:cNvSpPr/>
          <p:nvPr/>
        </p:nvSpPr>
        <p:spPr>
          <a:xfrm>
            <a:off x="4087440" y="1652083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6" name="Flowchart: Connector 85"/>
          <p:cNvSpPr/>
          <p:nvPr/>
        </p:nvSpPr>
        <p:spPr>
          <a:xfrm>
            <a:off x="3493990" y="1724091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7" name="Flowchart: Connector 86"/>
          <p:cNvSpPr/>
          <p:nvPr/>
        </p:nvSpPr>
        <p:spPr>
          <a:xfrm>
            <a:off x="3565998" y="2012123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8" name="Flowchart: Connector 87"/>
          <p:cNvSpPr/>
          <p:nvPr/>
        </p:nvSpPr>
        <p:spPr>
          <a:xfrm>
            <a:off x="4231456" y="1436059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9" name="Flowchart: Connector 88"/>
          <p:cNvSpPr/>
          <p:nvPr/>
        </p:nvSpPr>
        <p:spPr>
          <a:xfrm>
            <a:off x="3727400" y="1724091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90" name="Flowchart: Connector 89"/>
          <p:cNvSpPr/>
          <p:nvPr/>
        </p:nvSpPr>
        <p:spPr>
          <a:xfrm>
            <a:off x="3367360" y="1436059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91" name="Flowchart: Connector 90"/>
          <p:cNvSpPr/>
          <p:nvPr/>
        </p:nvSpPr>
        <p:spPr>
          <a:xfrm>
            <a:off x="3871416" y="150806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92" name="Flowchart: Connector 91"/>
          <p:cNvSpPr/>
          <p:nvPr/>
        </p:nvSpPr>
        <p:spPr>
          <a:xfrm>
            <a:off x="3638006" y="150806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93" name="Flowchart: Connector 92"/>
          <p:cNvSpPr/>
          <p:nvPr/>
        </p:nvSpPr>
        <p:spPr>
          <a:xfrm>
            <a:off x="3782022" y="2012123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94" name="Flowchart: Alternate Process 93"/>
          <p:cNvSpPr/>
          <p:nvPr/>
        </p:nvSpPr>
        <p:spPr>
          <a:xfrm>
            <a:off x="5641886" y="1635148"/>
            <a:ext cx="1450394" cy="432048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Composite</a:t>
            </a:r>
          </a:p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Service</a:t>
            </a:r>
            <a:endParaRPr lang="en-AU" sz="1200" b="1" dirty="0">
              <a:solidFill>
                <a:schemeClr val="tx1"/>
              </a:solidFill>
            </a:endParaRPr>
          </a:p>
        </p:txBody>
      </p:sp>
      <p:cxnSp>
        <p:nvCxnSpPr>
          <p:cNvPr id="96" name="Straight Arrow Connector 95"/>
          <p:cNvCxnSpPr>
            <a:stCxn id="59" idx="3"/>
            <a:endCxn id="94" idx="1"/>
          </p:cNvCxnSpPr>
          <p:nvPr/>
        </p:nvCxnSpPr>
        <p:spPr>
          <a:xfrm flipV="1">
            <a:off x="4710899" y="1851172"/>
            <a:ext cx="930987" cy="35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Rounded Rectangle 97"/>
          <p:cNvSpPr/>
          <p:nvPr/>
        </p:nvSpPr>
        <p:spPr>
          <a:xfrm>
            <a:off x="8644710" y="2953370"/>
            <a:ext cx="1508639" cy="33774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9" name="TextBox 98"/>
          <p:cNvSpPr txBox="1"/>
          <p:nvPr/>
        </p:nvSpPr>
        <p:spPr>
          <a:xfrm>
            <a:off x="8644710" y="2708920"/>
            <a:ext cx="720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Swarm</a:t>
            </a:r>
            <a:endParaRPr lang="en-AU" sz="1200" b="1" dirty="0"/>
          </a:p>
        </p:txBody>
      </p:sp>
      <p:sp>
        <p:nvSpPr>
          <p:cNvPr id="100" name="Flowchart: Connector 99"/>
          <p:cNvSpPr/>
          <p:nvPr/>
        </p:nvSpPr>
        <p:spPr>
          <a:xfrm>
            <a:off x="8695803" y="305792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04" name="Flowchart: Connector 103"/>
          <p:cNvSpPr/>
          <p:nvPr/>
        </p:nvSpPr>
        <p:spPr>
          <a:xfrm>
            <a:off x="8929213" y="305792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05" name="Flowchart: Connector 104"/>
          <p:cNvSpPr/>
          <p:nvPr/>
        </p:nvSpPr>
        <p:spPr>
          <a:xfrm>
            <a:off x="9145237" y="305792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06" name="Flowchart: Connector 105"/>
          <p:cNvSpPr/>
          <p:nvPr/>
        </p:nvSpPr>
        <p:spPr>
          <a:xfrm>
            <a:off x="9915948" y="305792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07" name="Flowchart: Connector 106"/>
          <p:cNvSpPr/>
          <p:nvPr/>
        </p:nvSpPr>
        <p:spPr>
          <a:xfrm>
            <a:off x="9709475" y="3059785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09" name="Flowchart: Connector 108"/>
          <p:cNvSpPr/>
          <p:nvPr/>
        </p:nvSpPr>
        <p:spPr>
          <a:xfrm>
            <a:off x="9507948" y="305792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9242613" y="2905670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sp>
        <p:nvSpPr>
          <p:cNvPr id="111" name="Flowchart: Document 110"/>
          <p:cNvSpPr/>
          <p:nvPr/>
        </p:nvSpPr>
        <p:spPr>
          <a:xfrm>
            <a:off x="5616845" y="2905199"/>
            <a:ext cx="1547443" cy="1027857"/>
          </a:xfrm>
          <a:prstGeom prst="flowChartDocumen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12" name="Flowchart: Connector 111"/>
          <p:cNvSpPr/>
          <p:nvPr/>
        </p:nvSpPr>
        <p:spPr>
          <a:xfrm>
            <a:off x="5688853" y="3213721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13" name="Flowchart: Connector 112"/>
          <p:cNvSpPr/>
          <p:nvPr/>
        </p:nvSpPr>
        <p:spPr>
          <a:xfrm>
            <a:off x="6984997" y="3208268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14" name="Flowchart: Connector 113"/>
          <p:cNvSpPr/>
          <p:nvPr/>
        </p:nvSpPr>
        <p:spPr>
          <a:xfrm>
            <a:off x="5904877" y="299224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15" name="Flowchart: Connector 114"/>
          <p:cNvSpPr/>
          <p:nvPr/>
        </p:nvSpPr>
        <p:spPr>
          <a:xfrm>
            <a:off x="6108632" y="3429745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16" name="Flowchart: Connector 115"/>
          <p:cNvSpPr/>
          <p:nvPr/>
        </p:nvSpPr>
        <p:spPr>
          <a:xfrm>
            <a:off x="6595302" y="3064251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17" name="Flowchart: Connector 116"/>
          <p:cNvSpPr/>
          <p:nvPr/>
        </p:nvSpPr>
        <p:spPr>
          <a:xfrm>
            <a:off x="6768973" y="335228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cxnSp>
        <p:nvCxnSpPr>
          <p:cNvPr id="122" name="Straight Arrow Connector 121"/>
          <p:cNvCxnSpPr>
            <a:stCxn id="112" idx="0"/>
            <a:endCxn id="114" idx="3"/>
          </p:cNvCxnSpPr>
          <p:nvPr/>
        </p:nvCxnSpPr>
        <p:spPr>
          <a:xfrm flipV="1">
            <a:off x="5769554" y="3115169"/>
            <a:ext cx="158960" cy="985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/>
          <p:cNvCxnSpPr>
            <a:stCxn id="112" idx="5"/>
            <a:endCxn id="115" idx="2"/>
          </p:cNvCxnSpPr>
          <p:nvPr/>
        </p:nvCxnSpPr>
        <p:spPr>
          <a:xfrm>
            <a:off x="5826618" y="3336646"/>
            <a:ext cx="282014" cy="1651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/>
          <p:cNvCxnSpPr>
            <a:stCxn id="114" idx="6"/>
          </p:cNvCxnSpPr>
          <p:nvPr/>
        </p:nvCxnSpPr>
        <p:spPr>
          <a:xfrm flipV="1">
            <a:off x="6066279" y="3058798"/>
            <a:ext cx="144016" cy="54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/>
          <p:cNvCxnSpPr>
            <a:stCxn id="138" idx="1"/>
            <a:endCxn id="116" idx="2"/>
          </p:cNvCxnSpPr>
          <p:nvPr/>
        </p:nvCxnSpPr>
        <p:spPr>
          <a:xfrm>
            <a:off x="6480941" y="3104902"/>
            <a:ext cx="114361" cy="313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/>
          <p:cNvCxnSpPr>
            <a:stCxn id="116" idx="5"/>
            <a:endCxn id="113" idx="1"/>
          </p:cNvCxnSpPr>
          <p:nvPr/>
        </p:nvCxnSpPr>
        <p:spPr>
          <a:xfrm>
            <a:off x="6733067" y="3187176"/>
            <a:ext cx="275567" cy="421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/>
          <p:cNvCxnSpPr>
            <a:stCxn id="117" idx="6"/>
            <a:endCxn id="113" idx="3"/>
          </p:cNvCxnSpPr>
          <p:nvPr/>
        </p:nvCxnSpPr>
        <p:spPr>
          <a:xfrm flipV="1">
            <a:off x="6930375" y="3331193"/>
            <a:ext cx="78259" cy="93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/>
          <p:cNvCxnSpPr>
            <a:endCxn id="117" idx="2"/>
          </p:cNvCxnSpPr>
          <p:nvPr/>
        </p:nvCxnSpPr>
        <p:spPr>
          <a:xfrm flipV="1">
            <a:off x="6552949" y="3424292"/>
            <a:ext cx="216024" cy="720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TextBox 137"/>
          <p:cNvSpPr txBox="1"/>
          <p:nvPr/>
        </p:nvSpPr>
        <p:spPr>
          <a:xfrm rot="10800000">
            <a:off x="6264917" y="2920236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sp>
        <p:nvSpPr>
          <p:cNvPr id="139" name="TextBox 138"/>
          <p:cNvSpPr txBox="1"/>
          <p:nvPr/>
        </p:nvSpPr>
        <p:spPr>
          <a:xfrm rot="10800000">
            <a:off x="6269876" y="3386943"/>
            <a:ext cx="276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sp>
        <p:nvSpPr>
          <p:cNvPr id="144" name="Flowchart: Document 143"/>
          <p:cNvSpPr/>
          <p:nvPr/>
        </p:nvSpPr>
        <p:spPr>
          <a:xfrm>
            <a:off x="8641181" y="1340768"/>
            <a:ext cx="1547443" cy="1027857"/>
          </a:xfrm>
          <a:prstGeom prst="flowChartDocumen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45" name="Flowchart: Connector 144"/>
          <p:cNvSpPr/>
          <p:nvPr/>
        </p:nvSpPr>
        <p:spPr>
          <a:xfrm>
            <a:off x="8676456" y="1773561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46" name="Flowchart: Connector 145"/>
          <p:cNvSpPr/>
          <p:nvPr/>
        </p:nvSpPr>
        <p:spPr>
          <a:xfrm>
            <a:off x="9972600" y="1768108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47" name="Flowchart: Connector 146"/>
          <p:cNvSpPr/>
          <p:nvPr/>
        </p:nvSpPr>
        <p:spPr>
          <a:xfrm>
            <a:off x="8892480" y="155208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48" name="Flowchart: Connector 147"/>
          <p:cNvSpPr/>
          <p:nvPr/>
        </p:nvSpPr>
        <p:spPr>
          <a:xfrm>
            <a:off x="9036496" y="1989585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49" name="Flowchart: Connector 148"/>
          <p:cNvSpPr/>
          <p:nvPr/>
        </p:nvSpPr>
        <p:spPr>
          <a:xfrm>
            <a:off x="9595174" y="155753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50" name="Flowchart: Connector 149"/>
          <p:cNvSpPr/>
          <p:nvPr/>
        </p:nvSpPr>
        <p:spPr>
          <a:xfrm>
            <a:off x="9756576" y="191212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cxnSp>
        <p:nvCxnSpPr>
          <p:cNvPr id="151" name="Straight Arrow Connector 150"/>
          <p:cNvCxnSpPr>
            <a:stCxn id="145" idx="0"/>
            <a:endCxn id="147" idx="3"/>
          </p:cNvCxnSpPr>
          <p:nvPr/>
        </p:nvCxnSpPr>
        <p:spPr>
          <a:xfrm flipV="1">
            <a:off x="8757157" y="1675009"/>
            <a:ext cx="158960" cy="985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/>
          <p:cNvCxnSpPr>
            <a:stCxn id="145" idx="5"/>
            <a:endCxn id="148" idx="2"/>
          </p:cNvCxnSpPr>
          <p:nvPr/>
        </p:nvCxnSpPr>
        <p:spPr>
          <a:xfrm>
            <a:off x="8814221" y="1896486"/>
            <a:ext cx="222275" cy="1651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/>
          <p:cNvCxnSpPr>
            <a:stCxn id="147" idx="6"/>
          </p:cNvCxnSpPr>
          <p:nvPr/>
        </p:nvCxnSpPr>
        <p:spPr>
          <a:xfrm flipV="1">
            <a:off x="9053882" y="1618638"/>
            <a:ext cx="144016" cy="54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/>
          <p:cNvCxnSpPr>
            <a:stCxn id="158" idx="1"/>
            <a:endCxn id="149" idx="2"/>
          </p:cNvCxnSpPr>
          <p:nvPr/>
        </p:nvCxnSpPr>
        <p:spPr>
          <a:xfrm>
            <a:off x="9468544" y="1624092"/>
            <a:ext cx="126630" cy="54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/>
          <p:cNvCxnSpPr>
            <a:stCxn id="149" idx="5"/>
            <a:endCxn id="146" idx="1"/>
          </p:cNvCxnSpPr>
          <p:nvPr/>
        </p:nvCxnSpPr>
        <p:spPr>
          <a:xfrm>
            <a:off x="9732939" y="1680462"/>
            <a:ext cx="263298" cy="1087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Arrow Connector 155"/>
          <p:cNvCxnSpPr>
            <a:stCxn id="150" idx="6"/>
            <a:endCxn id="146" idx="3"/>
          </p:cNvCxnSpPr>
          <p:nvPr/>
        </p:nvCxnSpPr>
        <p:spPr>
          <a:xfrm flipV="1">
            <a:off x="9917978" y="1891033"/>
            <a:ext cx="78259" cy="93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Arrow Connector 156"/>
          <p:cNvCxnSpPr>
            <a:endCxn id="150" idx="2"/>
          </p:cNvCxnSpPr>
          <p:nvPr/>
        </p:nvCxnSpPr>
        <p:spPr>
          <a:xfrm flipV="1">
            <a:off x="9540552" y="1984132"/>
            <a:ext cx="216024" cy="720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TextBox 157"/>
          <p:cNvSpPr txBox="1"/>
          <p:nvPr/>
        </p:nvSpPr>
        <p:spPr>
          <a:xfrm rot="10800000">
            <a:off x="9252520" y="1480076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sp>
        <p:nvSpPr>
          <p:cNvPr id="159" name="TextBox 158"/>
          <p:cNvSpPr txBox="1"/>
          <p:nvPr/>
        </p:nvSpPr>
        <p:spPr>
          <a:xfrm rot="10800000">
            <a:off x="9257479" y="1946783"/>
            <a:ext cx="276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cxnSp>
        <p:nvCxnSpPr>
          <p:cNvPr id="174" name="Straight Arrow Connector 173"/>
          <p:cNvCxnSpPr>
            <a:stCxn id="4" idx="3"/>
            <a:endCxn id="11" idx="1"/>
          </p:cNvCxnSpPr>
          <p:nvPr/>
        </p:nvCxnSpPr>
        <p:spPr>
          <a:xfrm flipV="1">
            <a:off x="1063721" y="1861406"/>
            <a:ext cx="411935" cy="67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/>
          <p:cNvCxnSpPr>
            <a:endCxn id="11" idx="2"/>
          </p:cNvCxnSpPr>
          <p:nvPr/>
        </p:nvCxnSpPr>
        <p:spPr>
          <a:xfrm flipV="1">
            <a:off x="1973879" y="2149438"/>
            <a:ext cx="5833" cy="7168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0" name="TextBox 199"/>
          <p:cNvSpPr txBox="1"/>
          <p:nvPr/>
        </p:nvSpPr>
        <p:spPr>
          <a:xfrm rot="16200000">
            <a:off x="-1751775" y="4440749"/>
            <a:ext cx="1495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Matchmaking</a:t>
            </a:r>
            <a:endParaRPr lang="en-AU" dirty="0"/>
          </a:p>
        </p:txBody>
      </p:sp>
      <p:sp>
        <p:nvSpPr>
          <p:cNvPr id="201" name="TextBox 200"/>
          <p:cNvSpPr txBox="1"/>
          <p:nvPr/>
        </p:nvSpPr>
        <p:spPr>
          <a:xfrm rot="5400000">
            <a:off x="8767608" y="4475351"/>
            <a:ext cx="26093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Particle Swarm Optimization</a:t>
            </a:r>
            <a:endParaRPr lang="en-AU" sz="1600" b="1" dirty="0"/>
          </a:p>
        </p:txBody>
      </p:sp>
      <p:sp>
        <p:nvSpPr>
          <p:cNvPr id="207" name="Rounded Rectangle 206"/>
          <p:cNvSpPr/>
          <p:nvPr/>
        </p:nvSpPr>
        <p:spPr>
          <a:xfrm>
            <a:off x="7921101" y="4430598"/>
            <a:ext cx="1619451" cy="58257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8" name="Rounded Rectangle 207"/>
          <p:cNvSpPr/>
          <p:nvPr/>
        </p:nvSpPr>
        <p:spPr>
          <a:xfrm>
            <a:off x="7996638" y="4620587"/>
            <a:ext cx="1508639" cy="33774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9" name="TextBox 208"/>
          <p:cNvSpPr txBox="1"/>
          <p:nvPr/>
        </p:nvSpPr>
        <p:spPr>
          <a:xfrm>
            <a:off x="7996638" y="4376137"/>
            <a:ext cx="720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Swarm</a:t>
            </a:r>
            <a:endParaRPr lang="en-AU" sz="1200" b="1" dirty="0"/>
          </a:p>
        </p:txBody>
      </p:sp>
      <p:sp>
        <p:nvSpPr>
          <p:cNvPr id="210" name="Flowchart: Connector 209"/>
          <p:cNvSpPr/>
          <p:nvPr/>
        </p:nvSpPr>
        <p:spPr>
          <a:xfrm>
            <a:off x="8047731" y="472514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11" name="Flowchart: Connector 210"/>
          <p:cNvSpPr/>
          <p:nvPr/>
        </p:nvSpPr>
        <p:spPr>
          <a:xfrm>
            <a:off x="8281141" y="472514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12" name="Flowchart: Connector 211"/>
          <p:cNvSpPr/>
          <p:nvPr/>
        </p:nvSpPr>
        <p:spPr>
          <a:xfrm>
            <a:off x="8497165" y="472514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13" name="Flowchart: Connector 212"/>
          <p:cNvSpPr/>
          <p:nvPr/>
        </p:nvSpPr>
        <p:spPr>
          <a:xfrm>
            <a:off x="9267876" y="472514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14" name="Flowchart: Connector 213"/>
          <p:cNvSpPr/>
          <p:nvPr/>
        </p:nvSpPr>
        <p:spPr>
          <a:xfrm>
            <a:off x="9061403" y="4727002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15" name="Flowchart: Connector 214"/>
          <p:cNvSpPr/>
          <p:nvPr/>
        </p:nvSpPr>
        <p:spPr>
          <a:xfrm>
            <a:off x="8859876" y="472514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16" name="TextBox 215"/>
          <p:cNvSpPr txBox="1"/>
          <p:nvPr/>
        </p:nvSpPr>
        <p:spPr>
          <a:xfrm>
            <a:off x="8594541" y="4572887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cxnSp>
        <p:nvCxnSpPr>
          <p:cNvPr id="28" name="Straight Arrow Connector 27"/>
          <p:cNvCxnSpPr>
            <a:stCxn id="94" idx="2"/>
            <a:endCxn id="138" idx="2"/>
          </p:cNvCxnSpPr>
          <p:nvPr/>
        </p:nvCxnSpPr>
        <p:spPr>
          <a:xfrm>
            <a:off x="6367083" y="2067196"/>
            <a:ext cx="5846" cy="85304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Flowchart: Data 129"/>
          <p:cNvSpPr/>
          <p:nvPr/>
        </p:nvSpPr>
        <p:spPr>
          <a:xfrm>
            <a:off x="5076056" y="4132331"/>
            <a:ext cx="1507902" cy="448797"/>
          </a:xfrm>
          <a:prstGeom prst="flowChartInputOutpu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Semantic Aggregation</a:t>
            </a:r>
            <a:endParaRPr lang="en-AU" sz="1100" b="1" dirty="0">
              <a:solidFill>
                <a:schemeClr val="tx1"/>
              </a:solidFill>
            </a:endParaRPr>
          </a:p>
        </p:txBody>
      </p:sp>
      <p:cxnSp>
        <p:nvCxnSpPr>
          <p:cNvPr id="252" name="Elbow Connector 251"/>
          <p:cNvCxnSpPr>
            <a:stCxn id="119" idx="3"/>
            <a:endCxn id="207" idx="2"/>
          </p:cNvCxnSpPr>
          <p:nvPr/>
        </p:nvCxnSpPr>
        <p:spPr>
          <a:xfrm flipV="1">
            <a:off x="7102514" y="5013176"/>
            <a:ext cx="1628313" cy="432048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4" name="Elbow Connector 253"/>
          <p:cNvCxnSpPr>
            <a:stCxn id="207" idx="0"/>
            <a:endCxn id="111" idx="3"/>
          </p:cNvCxnSpPr>
          <p:nvPr/>
        </p:nvCxnSpPr>
        <p:spPr>
          <a:xfrm rot="16200000" flipV="1">
            <a:off x="7441823" y="3141593"/>
            <a:ext cx="1011470" cy="1566539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8882430" y="3284984"/>
            <a:ext cx="1162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Best Location</a:t>
            </a:r>
            <a:endParaRPr lang="en-NZ" sz="1400" dirty="0"/>
          </a:p>
        </p:txBody>
      </p:sp>
      <p:sp>
        <p:nvSpPr>
          <p:cNvPr id="119" name="Flowchart: Alternate Process 118"/>
          <p:cNvSpPr/>
          <p:nvPr/>
        </p:nvSpPr>
        <p:spPr>
          <a:xfrm>
            <a:off x="5652120" y="5229200"/>
            <a:ext cx="1450394" cy="432048"/>
          </a:xfrm>
          <a:prstGeom prst="flowChartAlternateProcess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b="1" dirty="0">
                <a:solidFill>
                  <a:schemeClr val="tx1"/>
                </a:solidFill>
              </a:rPr>
              <a:t>Fitness </a:t>
            </a:r>
            <a:endParaRPr lang="en-AU" sz="1200" b="1" dirty="0" smtClean="0">
              <a:solidFill>
                <a:schemeClr val="tx1"/>
              </a:solidFill>
            </a:endParaRPr>
          </a:p>
          <a:p>
            <a:pPr algn="ctr"/>
            <a:r>
              <a:rPr lang="en-AU" sz="1200" b="1" dirty="0" smtClean="0">
                <a:solidFill>
                  <a:schemeClr val="tx1"/>
                </a:solidFill>
              </a:rPr>
              <a:t>Function</a:t>
            </a:r>
            <a:endParaRPr lang="en-AU" sz="1200" b="1" dirty="0">
              <a:solidFill>
                <a:schemeClr val="tx1"/>
              </a:solidFill>
            </a:endParaRPr>
          </a:p>
        </p:txBody>
      </p:sp>
      <p:sp>
        <p:nvSpPr>
          <p:cNvPr id="160" name="Flowchart: Data 159"/>
          <p:cNvSpPr/>
          <p:nvPr/>
        </p:nvSpPr>
        <p:spPr>
          <a:xfrm>
            <a:off x="6372200" y="4276347"/>
            <a:ext cx="1507902" cy="448797"/>
          </a:xfrm>
          <a:prstGeom prst="flowChartInputOutpu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err="1" smtClean="0">
                <a:solidFill>
                  <a:schemeClr val="tx1"/>
                </a:solidFill>
              </a:rPr>
              <a:t>QoS</a:t>
            </a:r>
            <a:endParaRPr lang="en-US" sz="1100" b="1" dirty="0" smtClean="0">
              <a:solidFill>
                <a:schemeClr val="tx1"/>
              </a:solidFill>
            </a:endParaRPr>
          </a:p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Aggregation</a:t>
            </a:r>
            <a:endParaRPr lang="en-AU" sz="1100" b="1" dirty="0">
              <a:solidFill>
                <a:schemeClr val="tx1"/>
              </a:solidFill>
            </a:endParaRPr>
          </a:p>
        </p:txBody>
      </p:sp>
      <p:cxnSp>
        <p:nvCxnSpPr>
          <p:cNvPr id="34" name="Straight Arrow Connector 33"/>
          <p:cNvCxnSpPr>
            <a:stCxn id="111" idx="2"/>
            <a:endCxn id="130" idx="1"/>
          </p:cNvCxnSpPr>
          <p:nvPr/>
        </p:nvCxnSpPr>
        <p:spPr>
          <a:xfrm flipH="1">
            <a:off x="5830007" y="3865103"/>
            <a:ext cx="560560" cy="26722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111" idx="2"/>
            <a:endCxn id="160" idx="1"/>
          </p:cNvCxnSpPr>
          <p:nvPr/>
        </p:nvCxnSpPr>
        <p:spPr>
          <a:xfrm>
            <a:off x="6390567" y="3865103"/>
            <a:ext cx="735584" cy="41124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130" idx="3"/>
            <a:endCxn id="119" idx="0"/>
          </p:cNvCxnSpPr>
          <p:nvPr/>
        </p:nvCxnSpPr>
        <p:spPr>
          <a:xfrm>
            <a:off x="5679217" y="4581128"/>
            <a:ext cx="698100" cy="64807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160" idx="4"/>
            <a:endCxn id="119" idx="0"/>
          </p:cNvCxnSpPr>
          <p:nvPr/>
        </p:nvCxnSpPr>
        <p:spPr>
          <a:xfrm flipH="1">
            <a:off x="6377317" y="4725144"/>
            <a:ext cx="748834" cy="50405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63" idx="0"/>
            <a:endCxn id="159" idx="0"/>
          </p:cNvCxnSpPr>
          <p:nvPr/>
        </p:nvCxnSpPr>
        <p:spPr>
          <a:xfrm flipH="1" flipV="1">
            <a:off x="9395927" y="2316115"/>
            <a:ext cx="18247" cy="44726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-1381878" y="1139019"/>
            <a:ext cx="5405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Step1</a:t>
            </a:r>
            <a:endParaRPr lang="en-US" sz="1200" dirty="0"/>
          </a:p>
        </p:txBody>
      </p:sp>
      <p:sp>
        <p:nvSpPr>
          <p:cNvPr id="118" name="TextBox 117"/>
          <p:cNvSpPr txBox="1"/>
          <p:nvPr/>
        </p:nvSpPr>
        <p:spPr>
          <a:xfrm>
            <a:off x="1476372" y="1133632"/>
            <a:ext cx="5405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Step2</a:t>
            </a:r>
            <a:endParaRPr lang="en-US" sz="1200" dirty="0"/>
          </a:p>
        </p:txBody>
      </p:sp>
      <p:sp>
        <p:nvSpPr>
          <p:cNvPr id="120" name="TextBox 119"/>
          <p:cNvSpPr txBox="1"/>
          <p:nvPr/>
        </p:nvSpPr>
        <p:spPr>
          <a:xfrm>
            <a:off x="6012876" y="1204354"/>
            <a:ext cx="5405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Step3</a:t>
            </a:r>
            <a:endParaRPr lang="en-US" sz="1200" dirty="0"/>
          </a:p>
        </p:txBody>
      </p:sp>
      <p:sp>
        <p:nvSpPr>
          <p:cNvPr id="121" name="TextBox 120"/>
          <p:cNvSpPr txBox="1"/>
          <p:nvPr/>
        </p:nvSpPr>
        <p:spPr>
          <a:xfrm>
            <a:off x="7884368" y="2915652"/>
            <a:ext cx="5405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Step4</a:t>
            </a:r>
            <a:endParaRPr lang="en-US" sz="1200" dirty="0"/>
          </a:p>
        </p:txBody>
      </p:sp>
      <p:sp>
        <p:nvSpPr>
          <p:cNvPr id="123" name="TextBox 122"/>
          <p:cNvSpPr txBox="1"/>
          <p:nvPr/>
        </p:nvSpPr>
        <p:spPr>
          <a:xfrm>
            <a:off x="7875429" y="1204354"/>
            <a:ext cx="5405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Step5</a:t>
            </a:r>
            <a:endParaRPr lang="en-US" dirty="0"/>
          </a:p>
        </p:txBody>
      </p:sp>
      <p:sp>
        <p:nvSpPr>
          <p:cNvPr id="124" name="Rectangle 123"/>
          <p:cNvSpPr/>
          <p:nvPr/>
        </p:nvSpPr>
        <p:spPr>
          <a:xfrm>
            <a:off x="2434644" y="2869498"/>
            <a:ext cx="2279396" cy="302574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25" name="Flowchart: Connector 108"/>
          <p:cNvSpPr/>
          <p:nvPr/>
        </p:nvSpPr>
        <p:spPr>
          <a:xfrm>
            <a:off x="3716846" y="3068960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26" name="Flowchart: Connector 108"/>
          <p:cNvSpPr/>
          <p:nvPr/>
        </p:nvSpPr>
        <p:spPr>
          <a:xfrm>
            <a:off x="3068774" y="3429000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28" name="Flowchart: Connector 108"/>
          <p:cNvSpPr/>
          <p:nvPr/>
        </p:nvSpPr>
        <p:spPr>
          <a:xfrm>
            <a:off x="4220902" y="3448364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32" name="Flowchart: Connector 108"/>
          <p:cNvSpPr/>
          <p:nvPr/>
        </p:nvSpPr>
        <p:spPr>
          <a:xfrm>
            <a:off x="3860862" y="3448364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34" name="Flowchart: Connector 108"/>
          <p:cNvSpPr/>
          <p:nvPr/>
        </p:nvSpPr>
        <p:spPr>
          <a:xfrm>
            <a:off x="3491880" y="3448364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36" name="TextBox 135"/>
          <p:cNvSpPr txBox="1"/>
          <p:nvPr/>
        </p:nvSpPr>
        <p:spPr>
          <a:xfrm rot="16200000">
            <a:off x="1209423" y="4311320"/>
            <a:ext cx="2854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Ontology-based Index Cache</a:t>
            </a:r>
            <a:endParaRPr lang="en-AU" dirty="0"/>
          </a:p>
        </p:txBody>
      </p:sp>
      <p:cxnSp>
        <p:nvCxnSpPr>
          <p:cNvPr id="18" name="Straight Connector 17"/>
          <p:cNvCxnSpPr>
            <a:stCxn id="125" idx="4"/>
          </p:cNvCxnSpPr>
          <p:nvPr/>
        </p:nvCxnSpPr>
        <p:spPr>
          <a:xfrm flipH="1">
            <a:off x="3208965" y="3265620"/>
            <a:ext cx="611422" cy="1641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25" idx="4"/>
            <a:endCxn id="134" idx="0"/>
          </p:cNvCxnSpPr>
          <p:nvPr/>
        </p:nvCxnSpPr>
        <p:spPr>
          <a:xfrm flipH="1">
            <a:off x="3595421" y="3265620"/>
            <a:ext cx="224966" cy="1827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125" idx="4"/>
            <a:endCxn id="132" idx="0"/>
          </p:cNvCxnSpPr>
          <p:nvPr/>
        </p:nvCxnSpPr>
        <p:spPr>
          <a:xfrm>
            <a:off x="3820387" y="3265620"/>
            <a:ext cx="144016" cy="1827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125" idx="4"/>
            <a:endCxn id="128" idx="0"/>
          </p:cNvCxnSpPr>
          <p:nvPr/>
        </p:nvCxnSpPr>
        <p:spPr>
          <a:xfrm>
            <a:off x="3820387" y="3265620"/>
            <a:ext cx="504056" cy="1827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3293633" y="3645024"/>
            <a:ext cx="52675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 smtClean="0"/>
              <a:t>Plugin1</a:t>
            </a:r>
            <a:endParaRPr lang="en-US" sz="800" dirty="0"/>
          </a:p>
        </p:txBody>
      </p:sp>
      <p:sp>
        <p:nvSpPr>
          <p:cNvPr id="140" name="TextBox 139"/>
          <p:cNvSpPr txBox="1"/>
          <p:nvPr/>
        </p:nvSpPr>
        <p:spPr>
          <a:xfrm>
            <a:off x="2915163" y="3632855"/>
            <a:ext cx="41427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 smtClean="0"/>
              <a:t>Exact</a:t>
            </a:r>
            <a:endParaRPr lang="en-US" sz="800" dirty="0"/>
          </a:p>
        </p:txBody>
      </p:sp>
      <p:sp>
        <p:nvSpPr>
          <p:cNvPr id="141" name="TextBox 140"/>
          <p:cNvSpPr txBox="1"/>
          <p:nvPr/>
        </p:nvSpPr>
        <p:spPr>
          <a:xfrm>
            <a:off x="3725682" y="3645604"/>
            <a:ext cx="64078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 smtClean="0"/>
              <a:t>Plugin2</a:t>
            </a:r>
            <a:endParaRPr lang="en-US" sz="800" dirty="0"/>
          </a:p>
        </p:txBody>
      </p:sp>
      <p:sp>
        <p:nvSpPr>
          <p:cNvPr id="142" name="TextBox 141"/>
          <p:cNvSpPr txBox="1"/>
          <p:nvPr/>
        </p:nvSpPr>
        <p:spPr>
          <a:xfrm>
            <a:off x="4139952" y="3645604"/>
            <a:ext cx="60405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 smtClean="0"/>
              <a:t>Subs1</a:t>
            </a:r>
            <a:endParaRPr lang="en-US" sz="800" dirty="0"/>
          </a:p>
        </p:txBody>
      </p:sp>
      <p:sp>
        <p:nvSpPr>
          <p:cNvPr id="51" name="TextBox 50"/>
          <p:cNvSpPr txBox="1"/>
          <p:nvPr/>
        </p:nvSpPr>
        <p:spPr>
          <a:xfrm>
            <a:off x="5684230" y="2983097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61" name="TextBox 160"/>
          <p:cNvSpPr txBox="1"/>
          <p:nvPr/>
        </p:nvSpPr>
        <p:spPr>
          <a:xfrm>
            <a:off x="6491131" y="3386943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62" name="TextBox 161"/>
          <p:cNvSpPr txBox="1"/>
          <p:nvPr/>
        </p:nvSpPr>
        <p:spPr>
          <a:xfrm>
            <a:off x="6738399" y="3004010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63" name="TextBox 162"/>
          <p:cNvSpPr txBox="1"/>
          <p:nvPr/>
        </p:nvSpPr>
        <p:spPr>
          <a:xfrm>
            <a:off x="5773535" y="3307112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64" name="TextBox 163"/>
          <p:cNvSpPr txBox="1"/>
          <p:nvPr/>
        </p:nvSpPr>
        <p:spPr>
          <a:xfrm>
            <a:off x="6876256" y="3311406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65" name="TextBox 164"/>
          <p:cNvSpPr txBox="1"/>
          <p:nvPr/>
        </p:nvSpPr>
        <p:spPr>
          <a:xfrm>
            <a:off x="5620111" y="3157081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67" name="TextBox 166"/>
          <p:cNvSpPr txBox="1"/>
          <p:nvPr/>
        </p:nvSpPr>
        <p:spPr>
          <a:xfrm>
            <a:off x="6048779" y="3371245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68" name="TextBox 167"/>
          <p:cNvSpPr txBox="1"/>
          <p:nvPr/>
        </p:nvSpPr>
        <p:spPr>
          <a:xfrm>
            <a:off x="5846955" y="2937245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69" name="TextBox 168"/>
          <p:cNvSpPr txBox="1"/>
          <p:nvPr/>
        </p:nvSpPr>
        <p:spPr>
          <a:xfrm>
            <a:off x="6540680" y="3008297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70" name="TextBox 169"/>
          <p:cNvSpPr txBox="1"/>
          <p:nvPr/>
        </p:nvSpPr>
        <p:spPr>
          <a:xfrm>
            <a:off x="6920048" y="3155906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72" name="TextBox 171"/>
          <p:cNvSpPr txBox="1"/>
          <p:nvPr/>
        </p:nvSpPr>
        <p:spPr>
          <a:xfrm>
            <a:off x="8651779" y="2993612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173" name="TextBox 172"/>
          <p:cNvSpPr txBox="1"/>
          <p:nvPr/>
        </p:nvSpPr>
        <p:spPr>
          <a:xfrm>
            <a:off x="8885097" y="2993647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smtClean="0"/>
              <a:t>S</a:t>
            </a:r>
            <a:endParaRPr lang="en-US" i="1" dirty="0"/>
          </a:p>
        </p:txBody>
      </p:sp>
      <p:sp>
        <p:nvSpPr>
          <p:cNvPr id="177" name="TextBox 176"/>
          <p:cNvSpPr txBox="1"/>
          <p:nvPr/>
        </p:nvSpPr>
        <p:spPr>
          <a:xfrm>
            <a:off x="9101770" y="2997200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smtClean="0"/>
              <a:t>S</a:t>
            </a:r>
            <a:endParaRPr lang="en-US" i="1" dirty="0"/>
          </a:p>
        </p:txBody>
      </p:sp>
      <p:sp>
        <p:nvSpPr>
          <p:cNvPr id="178" name="TextBox 177"/>
          <p:cNvSpPr txBox="1"/>
          <p:nvPr/>
        </p:nvSpPr>
        <p:spPr>
          <a:xfrm>
            <a:off x="9453325" y="2993747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smtClean="0"/>
              <a:t>S</a:t>
            </a:r>
            <a:endParaRPr lang="en-US" i="1" dirty="0"/>
          </a:p>
        </p:txBody>
      </p:sp>
      <p:sp>
        <p:nvSpPr>
          <p:cNvPr id="179" name="TextBox 178"/>
          <p:cNvSpPr txBox="1"/>
          <p:nvPr/>
        </p:nvSpPr>
        <p:spPr>
          <a:xfrm>
            <a:off x="9663153" y="2994153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smtClean="0"/>
              <a:t>S</a:t>
            </a:r>
            <a:endParaRPr lang="en-US" i="1" dirty="0"/>
          </a:p>
        </p:txBody>
      </p:sp>
      <p:sp>
        <p:nvSpPr>
          <p:cNvPr id="180" name="TextBox 179"/>
          <p:cNvSpPr txBox="1"/>
          <p:nvPr/>
        </p:nvSpPr>
        <p:spPr>
          <a:xfrm>
            <a:off x="9863304" y="2993612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smtClean="0"/>
              <a:t>S</a:t>
            </a:r>
            <a:endParaRPr lang="en-US" i="1" dirty="0"/>
          </a:p>
        </p:txBody>
      </p:sp>
      <p:sp>
        <p:nvSpPr>
          <p:cNvPr id="181" name="TextBox 180"/>
          <p:cNvSpPr txBox="1"/>
          <p:nvPr/>
        </p:nvSpPr>
        <p:spPr>
          <a:xfrm>
            <a:off x="8609698" y="1716810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3" name="TextBox 182"/>
          <p:cNvSpPr txBox="1"/>
          <p:nvPr/>
        </p:nvSpPr>
        <p:spPr>
          <a:xfrm>
            <a:off x="8976027" y="1930788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4" name="TextBox 183"/>
          <p:cNvSpPr txBox="1"/>
          <p:nvPr/>
        </p:nvSpPr>
        <p:spPr>
          <a:xfrm>
            <a:off x="8834512" y="1500918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5" name="TextBox 184"/>
          <p:cNvSpPr txBox="1"/>
          <p:nvPr/>
        </p:nvSpPr>
        <p:spPr>
          <a:xfrm>
            <a:off x="9535633" y="1500918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6" name="TextBox 185"/>
          <p:cNvSpPr txBox="1"/>
          <p:nvPr/>
        </p:nvSpPr>
        <p:spPr>
          <a:xfrm>
            <a:off x="9688979" y="1859854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7" name="TextBox 186"/>
          <p:cNvSpPr txBox="1"/>
          <p:nvPr/>
        </p:nvSpPr>
        <p:spPr>
          <a:xfrm>
            <a:off x="9913233" y="1705382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8" name="TextBox 187"/>
          <p:cNvSpPr txBox="1"/>
          <p:nvPr/>
        </p:nvSpPr>
        <p:spPr>
          <a:xfrm>
            <a:off x="8649145" y="1549657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89" name="TextBox 188"/>
          <p:cNvSpPr txBox="1"/>
          <p:nvPr/>
        </p:nvSpPr>
        <p:spPr>
          <a:xfrm>
            <a:off x="8738286" y="1859854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0" name="TextBox 189"/>
          <p:cNvSpPr txBox="1"/>
          <p:nvPr/>
        </p:nvSpPr>
        <p:spPr>
          <a:xfrm>
            <a:off x="8979145" y="1402963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1" name="TextBox 190"/>
          <p:cNvSpPr txBox="1"/>
          <p:nvPr/>
        </p:nvSpPr>
        <p:spPr>
          <a:xfrm>
            <a:off x="9461216" y="1847615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2" name="TextBox 191"/>
          <p:cNvSpPr txBox="1"/>
          <p:nvPr/>
        </p:nvSpPr>
        <p:spPr>
          <a:xfrm>
            <a:off x="9366496" y="1410631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3" name="TextBox 192"/>
          <p:cNvSpPr txBox="1"/>
          <p:nvPr/>
        </p:nvSpPr>
        <p:spPr>
          <a:xfrm>
            <a:off x="9741091" y="1539439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4" name="TextBox 193"/>
          <p:cNvSpPr txBox="1"/>
          <p:nvPr/>
        </p:nvSpPr>
        <p:spPr>
          <a:xfrm>
            <a:off x="9857260" y="1847615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5" name="TextBox 194"/>
          <p:cNvSpPr txBox="1"/>
          <p:nvPr/>
        </p:nvSpPr>
        <p:spPr>
          <a:xfrm>
            <a:off x="7997227" y="4661510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196" name="TextBox 195"/>
          <p:cNvSpPr txBox="1"/>
          <p:nvPr/>
        </p:nvSpPr>
        <p:spPr>
          <a:xfrm>
            <a:off x="8236353" y="4666347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197" name="TextBox 196"/>
          <p:cNvSpPr txBox="1"/>
          <p:nvPr/>
        </p:nvSpPr>
        <p:spPr>
          <a:xfrm>
            <a:off x="8453698" y="4662363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198" name="TextBox 197"/>
          <p:cNvSpPr txBox="1"/>
          <p:nvPr/>
        </p:nvSpPr>
        <p:spPr>
          <a:xfrm>
            <a:off x="8810260" y="4666347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199" name="TextBox 198"/>
          <p:cNvSpPr txBox="1"/>
          <p:nvPr/>
        </p:nvSpPr>
        <p:spPr>
          <a:xfrm>
            <a:off x="9014168" y="4673478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202" name="TextBox 201"/>
          <p:cNvSpPr txBox="1"/>
          <p:nvPr/>
        </p:nvSpPr>
        <p:spPr>
          <a:xfrm>
            <a:off x="9223973" y="4668199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56" name="Rectangle 55"/>
          <p:cNvSpPr/>
          <p:nvPr/>
        </p:nvSpPr>
        <p:spPr>
          <a:xfrm>
            <a:off x="3507593" y="3044170"/>
            <a:ext cx="233463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dirty="0" smtClean="0"/>
              <a:t>I</a:t>
            </a:r>
            <a:r>
              <a:rPr lang="en-AU" altLang="zh-CN" sz="900" dirty="0" smtClean="0"/>
              <a:t>.</a:t>
            </a:r>
            <a:endParaRPr lang="en-US" sz="900" dirty="0"/>
          </a:p>
        </p:txBody>
      </p:sp>
      <p:sp>
        <p:nvSpPr>
          <p:cNvPr id="204" name="Rectangle 203"/>
          <p:cNvSpPr/>
          <p:nvPr/>
        </p:nvSpPr>
        <p:spPr>
          <a:xfrm>
            <a:off x="2856389" y="3408230"/>
            <a:ext cx="265139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smtClean="0"/>
              <a:t>O.</a:t>
            </a:r>
            <a:endParaRPr lang="en-US" sz="900" dirty="0"/>
          </a:p>
        </p:txBody>
      </p:sp>
      <p:sp>
        <p:nvSpPr>
          <p:cNvPr id="205" name="Rectangle 204"/>
          <p:cNvSpPr/>
          <p:nvPr/>
        </p:nvSpPr>
        <p:spPr>
          <a:xfrm>
            <a:off x="3289181" y="3428238"/>
            <a:ext cx="30624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smtClean="0"/>
              <a:t>O.</a:t>
            </a:r>
            <a:endParaRPr lang="en-US" sz="900" dirty="0"/>
          </a:p>
        </p:txBody>
      </p:sp>
      <p:sp>
        <p:nvSpPr>
          <p:cNvPr id="206" name="Rectangle 205"/>
          <p:cNvSpPr/>
          <p:nvPr/>
        </p:nvSpPr>
        <p:spPr>
          <a:xfrm>
            <a:off x="3643503" y="3447091"/>
            <a:ext cx="280424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smtClean="0"/>
              <a:t>O.</a:t>
            </a:r>
            <a:endParaRPr lang="en-US" sz="900" dirty="0"/>
          </a:p>
        </p:txBody>
      </p:sp>
      <p:sp>
        <p:nvSpPr>
          <p:cNvPr id="217" name="Rectangle 216"/>
          <p:cNvSpPr/>
          <p:nvPr/>
        </p:nvSpPr>
        <p:spPr>
          <a:xfrm>
            <a:off x="4009133" y="3446071"/>
            <a:ext cx="26838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smtClean="0"/>
              <a:t>O.</a:t>
            </a:r>
            <a:endParaRPr lang="en-US" sz="900" dirty="0"/>
          </a:p>
        </p:txBody>
      </p:sp>
      <p:sp>
        <p:nvSpPr>
          <p:cNvPr id="218" name="Flowchart: Connector 108"/>
          <p:cNvSpPr/>
          <p:nvPr/>
        </p:nvSpPr>
        <p:spPr>
          <a:xfrm>
            <a:off x="3716846" y="5134764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19" name="Flowchart: Connector 108"/>
          <p:cNvSpPr/>
          <p:nvPr/>
        </p:nvSpPr>
        <p:spPr>
          <a:xfrm>
            <a:off x="3068774" y="5494804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20" name="Flowchart: Connector 108"/>
          <p:cNvSpPr/>
          <p:nvPr/>
        </p:nvSpPr>
        <p:spPr>
          <a:xfrm>
            <a:off x="4220902" y="5514168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21" name="Flowchart: Connector 108"/>
          <p:cNvSpPr/>
          <p:nvPr/>
        </p:nvSpPr>
        <p:spPr>
          <a:xfrm>
            <a:off x="3860862" y="5514168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22" name="Flowchart: Connector 108"/>
          <p:cNvSpPr/>
          <p:nvPr/>
        </p:nvSpPr>
        <p:spPr>
          <a:xfrm>
            <a:off x="3491880" y="5514168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cxnSp>
        <p:nvCxnSpPr>
          <p:cNvPr id="223" name="Straight Connector 222"/>
          <p:cNvCxnSpPr/>
          <p:nvPr/>
        </p:nvCxnSpPr>
        <p:spPr>
          <a:xfrm flipH="1">
            <a:off x="3208965" y="5331424"/>
            <a:ext cx="611422" cy="1641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Connector 223"/>
          <p:cNvCxnSpPr/>
          <p:nvPr/>
        </p:nvCxnSpPr>
        <p:spPr>
          <a:xfrm flipH="1">
            <a:off x="3595421" y="5331424"/>
            <a:ext cx="224966" cy="1827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Connector 224"/>
          <p:cNvCxnSpPr/>
          <p:nvPr/>
        </p:nvCxnSpPr>
        <p:spPr>
          <a:xfrm>
            <a:off x="3820387" y="5331424"/>
            <a:ext cx="144016" cy="1827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Connector 225"/>
          <p:cNvCxnSpPr/>
          <p:nvPr/>
        </p:nvCxnSpPr>
        <p:spPr>
          <a:xfrm>
            <a:off x="3820387" y="5331424"/>
            <a:ext cx="504056" cy="1827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7" name="TextBox 226"/>
          <p:cNvSpPr txBox="1"/>
          <p:nvPr/>
        </p:nvSpPr>
        <p:spPr>
          <a:xfrm>
            <a:off x="3293633" y="5710828"/>
            <a:ext cx="52675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 smtClean="0"/>
              <a:t>Plugin2</a:t>
            </a:r>
            <a:endParaRPr lang="en-US" sz="800" dirty="0"/>
          </a:p>
        </p:txBody>
      </p:sp>
      <p:sp>
        <p:nvSpPr>
          <p:cNvPr id="228" name="TextBox 227"/>
          <p:cNvSpPr txBox="1"/>
          <p:nvPr/>
        </p:nvSpPr>
        <p:spPr>
          <a:xfrm>
            <a:off x="2915162" y="5698659"/>
            <a:ext cx="50470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/>
              <a:t>Plugin1</a:t>
            </a:r>
            <a:endParaRPr lang="en-US" sz="800" dirty="0"/>
          </a:p>
        </p:txBody>
      </p:sp>
      <p:sp>
        <p:nvSpPr>
          <p:cNvPr id="229" name="TextBox 228"/>
          <p:cNvSpPr txBox="1"/>
          <p:nvPr/>
        </p:nvSpPr>
        <p:spPr>
          <a:xfrm>
            <a:off x="3725682" y="5711408"/>
            <a:ext cx="64078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 smtClean="0"/>
              <a:t>Plugin3</a:t>
            </a:r>
            <a:endParaRPr lang="en-US" sz="800" dirty="0"/>
          </a:p>
        </p:txBody>
      </p:sp>
      <p:sp>
        <p:nvSpPr>
          <p:cNvPr id="230" name="TextBox 229"/>
          <p:cNvSpPr txBox="1"/>
          <p:nvPr/>
        </p:nvSpPr>
        <p:spPr>
          <a:xfrm>
            <a:off x="4139952" y="5711408"/>
            <a:ext cx="60405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 smtClean="0"/>
              <a:t>Subs1</a:t>
            </a:r>
            <a:endParaRPr lang="en-US" sz="800" dirty="0"/>
          </a:p>
        </p:txBody>
      </p:sp>
      <p:sp>
        <p:nvSpPr>
          <p:cNvPr id="231" name="Rectangle 230"/>
          <p:cNvSpPr/>
          <p:nvPr/>
        </p:nvSpPr>
        <p:spPr>
          <a:xfrm>
            <a:off x="3507593" y="5109974"/>
            <a:ext cx="233463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dirty="0" smtClean="0"/>
              <a:t>I</a:t>
            </a:r>
            <a:r>
              <a:rPr lang="en-AU" altLang="zh-CN" sz="900" dirty="0" smtClean="0"/>
              <a:t>.</a:t>
            </a:r>
            <a:endParaRPr lang="en-US" sz="900" dirty="0"/>
          </a:p>
        </p:txBody>
      </p:sp>
      <p:sp>
        <p:nvSpPr>
          <p:cNvPr id="232" name="Rectangle 231"/>
          <p:cNvSpPr/>
          <p:nvPr/>
        </p:nvSpPr>
        <p:spPr>
          <a:xfrm>
            <a:off x="2856389" y="5474034"/>
            <a:ext cx="265139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smtClean="0"/>
              <a:t>O.</a:t>
            </a:r>
            <a:endParaRPr lang="en-US" sz="900" dirty="0"/>
          </a:p>
        </p:txBody>
      </p:sp>
      <p:sp>
        <p:nvSpPr>
          <p:cNvPr id="233" name="Rectangle 232"/>
          <p:cNvSpPr/>
          <p:nvPr/>
        </p:nvSpPr>
        <p:spPr>
          <a:xfrm>
            <a:off x="3289181" y="5494042"/>
            <a:ext cx="30624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smtClean="0"/>
              <a:t>O.</a:t>
            </a:r>
            <a:endParaRPr lang="en-US" sz="900" dirty="0"/>
          </a:p>
        </p:txBody>
      </p:sp>
      <p:sp>
        <p:nvSpPr>
          <p:cNvPr id="234" name="Rectangle 233"/>
          <p:cNvSpPr/>
          <p:nvPr/>
        </p:nvSpPr>
        <p:spPr>
          <a:xfrm>
            <a:off x="3643503" y="5512895"/>
            <a:ext cx="280424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smtClean="0"/>
              <a:t>O.</a:t>
            </a:r>
            <a:endParaRPr lang="en-US" sz="900" dirty="0"/>
          </a:p>
        </p:txBody>
      </p:sp>
      <p:sp>
        <p:nvSpPr>
          <p:cNvPr id="235" name="Rectangle 234"/>
          <p:cNvSpPr/>
          <p:nvPr/>
        </p:nvSpPr>
        <p:spPr>
          <a:xfrm>
            <a:off x="4009133" y="5511875"/>
            <a:ext cx="26838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smtClean="0"/>
              <a:t>O.</a:t>
            </a:r>
            <a:endParaRPr lang="en-US" sz="900" dirty="0"/>
          </a:p>
        </p:txBody>
      </p:sp>
      <p:sp>
        <p:nvSpPr>
          <p:cNvPr id="236" name="Flowchart: Connector 108"/>
          <p:cNvSpPr/>
          <p:nvPr/>
        </p:nvSpPr>
        <p:spPr>
          <a:xfrm>
            <a:off x="3704265" y="4245878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37" name="Flowchart: Connector 108"/>
          <p:cNvSpPr/>
          <p:nvPr/>
        </p:nvSpPr>
        <p:spPr>
          <a:xfrm>
            <a:off x="3056193" y="4605918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39" name="Flowchart: Connector 108"/>
          <p:cNvSpPr/>
          <p:nvPr/>
        </p:nvSpPr>
        <p:spPr>
          <a:xfrm>
            <a:off x="4148894" y="4625282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40" name="Flowchart: Connector 108"/>
          <p:cNvSpPr/>
          <p:nvPr/>
        </p:nvSpPr>
        <p:spPr>
          <a:xfrm>
            <a:off x="3644838" y="4625282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cxnSp>
        <p:nvCxnSpPr>
          <p:cNvPr id="241" name="Straight Connector 240"/>
          <p:cNvCxnSpPr/>
          <p:nvPr/>
        </p:nvCxnSpPr>
        <p:spPr>
          <a:xfrm flipH="1">
            <a:off x="3196384" y="4442538"/>
            <a:ext cx="611422" cy="1641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Connector 241"/>
          <p:cNvCxnSpPr>
            <a:endCxn id="240" idx="0"/>
          </p:cNvCxnSpPr>
          <p:nvPr/>
        </p:nvCxnSpPr>
        <p:spPr>
          <a:xfrm flipH="1">
            <a:off x="3748379" y="4442538"/>
            <a:ext cx="59427" cy="1827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Connector 242"/>
          <p:cNvCxnSpPr>
            <a:endCxn id="239" idx="0"/>
          </p:cNvCxnSpPr>
          <p:nvPr/>
        </p:nvCxnSpPr>
        <p:spPr>
          <a:xfrm>
            <a:off x="3807806" y="4442538"/>
            <a:ext cx="444629" cy="1827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5" name="TextBox 244"/>
          <p:cNvSpPr txBox="1"/>
          <p:nvPr/>
        </p:nvSpPr>
        <p:spPr>
          <a:xfrm>
            <a:off x="3469183" y="4821942"/>
            <a:ext cx="52675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 smtClean="0"/>
              <a:t>Plugin1</a:t>
            </a:r>
            <a:endParaRPr lang="en-US" sz="800" dirty="0"/>
          </a:p>
        </p:txBody>
      </p:sp>
      <p:sp>
        <p:nvSpPr>
          <p:cNvPr id="246" name="TextBox 245"/>
          <p:cNvSpPr txBox="1"/>
          <p:nvPr/>
        </p:nvSpPr>
        <p:spPr>
          <a:xfrm>
            <a:off x="2902582" y="4809773"/>
            <a:ext cx="41427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 smtClean="0"/>
              <a:t>Exact</a:t>
            </a:r>
            <a:endParaRPr lang="en-US" sz="800" dirty="0"/>
          </a:p>
        </p:txBody>
      </p:sp>
      <p:sp>
        <p:nvSpPr>
          <p:cNvPr id="247" name="TextBox 246"/>
          <p:cNvSpPr txBox="1"/>
          <p:nvPr/>
        </p:nvSpPr>
        <p:spPr>
          <a:xfrm>
            <a:off x="4003220" y="4822522"/>
            <a:ext cx="64078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 smtClean="0"/>
              <a:t>Plugin2</a:t>
            </a:r>
            <a:endParaRPr lang="en-US" sz="800" dirty="0"/>
          </a:p>
        </p:txBody>
      </p:sp>
      <p:sp>
        <p:nvSpPr>
          <p:cNvPr id="249" name="Rectangle 248"/>
          <p:cNvSpPr/>
          <p:nvPr/>
        </p:nvSpPr>
        <p:spPr>
          <a:xfrm>
            <a:off x="3495012" y="4221088"/>
            <a:ext cx="233463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dirty="0" smtClean="0"/>
              <a:t>I</a:t>
            </a:r>
            <a:r>
              <a:rPr lang="en-AU" altLang="zh-CN" sz="900" dirty="0" smtClean="0"/>
              <a:t>.</a:t>
            </a:r>
            <a:endParaRPr lang="en-US" sz="900" dirty="0"/>
          </a:p>
        </p:txBody>
      </p:sp>
      <p:sp>
        <p:nvSpPr>
          <p:cNvPr id="250" name="Rectangle 249"/>
          <p:cNvSpPr/>
          <p:nvPr/>
        </p:nvSpPr>
        <p:spPr>
          <a:xfrm>
            <a:off x="2843808" y="4585148"/>
            <a:ext cx="265139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smtClean="0"/>
              <a:t>O.</a:t>
            </a:r>
            <a:endParaRPr lang="en-US" sz="900" dirty="0"/>
          </a:p>
        </p:txBody>
      </p:sp>
      <p:sp>
        <p:nvSpPr>
          <p:cNvPr id="251" name="Rectangle 250"/>
          <p:cNvSpPr/>
          <p:nvPr/>
        </p:nvSpPr>
        <p:spPr>
          <a:xfrm>
            <a:off x="3419872" y="4605156"/>
            <a:ext cx="30624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smtClean="0"/>
              <a:t>O.</a:t>
            </a:r>
            <a:endParaRPr lang="en-US" sz="900" dirty="0"/>
          </a:p>
        </p:txBody>
      </p:sp>
      <p:sp>
        <p:nvSpPr>
          <p:cNvPr id="253" name="Rectangle 252"/>
          <p:cNvSpPr/>
          <p:nvPr/>
        </p:nvSpPr>
        <p:spPr>
          <a:xfrm>
            <a:off x="3923928" y="4624009"/>
            <a:ext cx="280424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smtClean="0"/>
              <a:t>O.</a:t>
            </a:r>
            <a:endParaRPr lang="en-US" sz="900" dirty="0"/>
          </a:p>
        </p:txBody>
      </p:sp>
      <p:sp>
        <p:nvSpPr>
          <p:cNvPr id="66" name="Oval 65"/>
          <p:cNvSpPr/>
          <p:nvPr/>
        </p:nvSpPr>
        <p:spPr>
          <a:xfrm>
            <a:off x="3688157" y="3887337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Oval 256"/>
          <p:cNvSpPr/>
          <p:nvPr/>
        </p:nvSpPr>
        <p:spPr>
          <a:xfrm>
            <a:off x="3684609" y="4005064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" name="Oval 257"/>
          <p:cNvSpPr/>
          <p:nvPr/>
        </p:nvSpPr>
        <p:spPr>
          <a:xfrm>
            <a:off x="3693129" y="4135054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Elbow Connector 23"/>
          <p:cNvCxnSpPr>
            <a:stCxn id="11" idx="3"/>
          </p:cNvCxnSpPr>
          <p:nvPr/>
        </p:nvCxnSpPr>
        <p:spPr>
          <a:xfrm>
            <a:off x="2483768" y="1861406"/>
            <a:ext cx="337347" cy="994638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Up Arrow 30"/>
          <p:cNvSpPr/>
          <p:nvPr/>
        </p:nvSpPr>
        <p:spPr>
          <a:xfrm rot="5400000">
            <a:off x="4741390" y="2946024"/>
            <a:ext cx="409180" cy="836216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238" name="Up Arrow 237"/>
          <p:cNvSpPr/>
          <p:nvPr/>
        </p:nvSpPr>
        <p:spPr>
          <a:xfrm rot="5400000">
            <a:off x="4713511" y="4379044"/>
            <a:ext cx="409180" cy="836216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259" name="Up Arrow 258"/>
          <p:cNvSpPr/>
          <p:nvPr/>
        </p:nvSpPr>
        <p:spPr>
          <a:xfrm rot="5400000">
            <a:off x="1842132" y="2999458"/>
            <a:ext cx="409180" cy="836216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260" name="Up Arrow 259"/>
          <p:cNvSpPr/>
          <p:nvPr/>
        </p:nvSpPr>
        <p:spPr>
          <a:xfrm rot="5400000">
            <a:off x="1846414" y="4340592"/>
            <a:ext cx="409180" cy="836216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8090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n 4"/>
          <p:cNvSpPr/>
          <p:nvPr/>
        </p:nvSpPr>
        <p:spPr>
          <a:xfrm>
            <a:off x="2123728" y="3861048"/>
            <a:ext cx="936104" cy="864096"/>
          </a:xfrm>
          <a:prstGeom prst="ca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Service</a:t>
            </a:r>
          </a:p>
          <a:p>
            <a:r>
              <a:rPr lang="en-US" sz="1200" b="1" dirty="0" smtClean="0">
                <a:solidFill>
                  <a:schemeClr val="tx1"/>
                </a:solidFill>
              </a:rPr>
              <a:t>Repository</a:t>
            </a:r>
            <a:endParaRPr lang="en-AU" sz="1200" b="1" dirty="0">
              <a:solidFill>
                <a:schemeClr val="tx1"/>
              </a:solidFill>
            </a:endParaRPr>
          </a:p>
        </p:txBody>
      </p:sp>
      <p:sp>
        <p:nvSpPr>
          <p:cNvPr id="6" name="Flowchart: Alternate Process 5"/>
          <p:cNvSpPr/>
          <p:nvPr/>
        </p:nvSpPr>
        <p:spPr>
          <a:xfrm>
            <a:off x="2555776" y="2348880"/>
            <a:ext cx="1008112" cy="432048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Find Corresponding Individuals </a:t>
            </a:r>
            <a:endParaRPr lang="en-AU" sz="800" b="1" dirty="0">
              <a:solidFill>
                <a:schemeClr val="tx1"/>
              </a:solidFill>
            </a:endParaRPr>
          </a:p>
        </p:txBody>
      </p:sp>
      <p:sp>
        <p:nvSpPr>
          <p:cNvPr id="7" name="Can 6"/>
          <p:cNvSpPr/>
          <p:nvPr/>
        </p:nvSpPr>
        <p:spPr>
          <a:xfrm>
            <a:off x="5940152" y="3861048"/>
            <a:ext cx="936104" cy="864096"/>
          </a:xfrm>
          <a:prstGeom prst="ca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Ontology</a:t>
            </a:r>
          </a:p>
        </p:txBody>
      </p:sp>
      <p:sp>
        <p:nvSpPr>
          <p:cNvPr id="10" name="Flowchart: Document 9"/>
          <p:cNvSpPr/>
          <p:nvPr/>
        </p:nvSpPr>
        <p:spPr>
          <a:xfrm>
            <a:off x="4788024" y="3969060"/>
            <a:ext cx="864096" cy="648072"/>
          </a:xfrm>
          <a:prstGeom prst="flowChartDocumen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Concept</a:t>
            </a:r>
          </a:p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Taxonomy</a:t>
            </a:r>
            <a:endParaRPr lang="en-AU" sz="1100" b="1" dirty="0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 rot="16200000">
            <a:off x="543189" y="2352517"/>
            <a:ext cx="1495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Matchmaking</a:t>
            </a:r>
            <a:endParaRPr lang="en-AU" dirty="0"/>
          </a:p>
        </p:txBody>
      </p:sp>
      <p:sp>
        <p:nvSpPr>
          <p:cNvPr id="17" name="Oval 16"/>
          <p:cNvSpPr/>
          <p:nvPr/>
        </p:nvSpPr>
        <p:spPr>
          <a:xfrm>
            <a:off x="1691680" y="1484784"/>
            <a:ext cx="756084" cy="73353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tx1"/>
                </a:solidFill>
              </a:rPr>
              <a:t>Web</a:t>
            </a:r>
          </a:p>
          <a:p>
            <a:pPr algn="ctr"/>
            <a:r>
              <a:rPr lang="en-US" sz="900" b="1" dirty="0">
                <a:solidFill>
                  <a:schemeClr val="tx1"/>
                </a:solidFill>
              </a:rPr>
              <a:t>Service</a:t>
            </a:r>
            <a:endParaRPr lang="en-NZ" sz="900" b="1" dirty="0">
              <a:solidFill>
                <a:schemeClr val="tx1"/>
              </a:solidFill>
            </a:endParaRPr>
          </a:p>
        </p:txBody>
      </p:sp>
      <p:sp>
        <p:nvSpPr>
          <p:cNvPr id="21" name="Oval 20"/>
          <p:cNvSpPr/>
          <p:nvPr/>
        </p:nvSpPr>
        <p:spPr>
          <a:xfrm>
            <a:off x="1691680" y="2911487"/>
            <a:ext cx="756084" cy="73353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900" b="1" dirty="0">
                <a:solidFill>
                  <a:prstClr val="black"/>
                </a:solidFill>
              </a:rPr>
              <a:t>Web</a:t>
            </a:r>
          </a:p>
          <a:p>
            <a:pPr lvl="0" algn="ctr"/>
            <a:r>
              <a:rPr lang="en-US" sz="900" b="1" dirty="0">
                <a:solidFill>
                  <a:prstClr val="black"/>
                </a:solidFill>
              </a:rPr>
              <a:t>Service</a:t>
            </a:r>
            <a:endParaRPr lang="en-NZ" sz="900" b="1" dirty="0">
              <a:solidFill>
                <a:prstClr val="black"/>
              </a:solidFill>
            </a:endParaRPr>
          </a:p>
        </p:txBody>
      </p:sp>
      <p:sp>
        <p:nvSpPr>
          <p:cNvPr id="61" name="Flowchart: Alternate Process 60"/>
          <p:cNvSpPr/>
          <p:nvPr/>
        </p:nvSpPr>
        <p:spPr>
          <a:xfrm>
            <a:off x="2699792" y="1628800"/>
            <a:ext cx="720080" cy="432048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Output Parameter1</a:t>
            </a:r>
            <a:endParaRPr lang="en-AU" sz="800" b="1" dirty="0">
              <a:solidFill>
                <a:schemeClr val="tx1"/>
              </a:solidFill>
            </a:endParaRPr>
          </a:p>
        </p:txBody>
      </p:sp>
      <p:sp>
        <p:nvSpPr>
          <p:cNvPr id="69" name="Flowchart: Alternate Process 68"/>
          <p:cNvSpPr/>
          <p:nvPr/>
        </p:nvSpPr>
        <p:spPr>
          <a:xfrm>
            <a:off x="2707559" y="3068960"/>
            <a:ext cx="712313" cy="432048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Input</a:t>
            </a:r>
          </a:p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Parameter1</a:t>
            </a:r>
            <a:endParaRPr lang="en-AU" sz="800" b="1" dirty="0">
              <a:solidFill>
                <a:schemeClr val="tx1"/>
              </a:solidFill>
            </a:endParaRPr>
          </a:p>
        </p:txBody>
      </p:sp>
      <p:sp>
        <p:nvSpPr>
          <p:cNvPr id="78" name="Flowchart: Decision 77"/>
          <p:cNvSpPr/>
          <p:nvPr/>
        </p:nvSpPr>
        <p:spPr>
          <a:xfrm>
            <a:off x="6670754" y="2443516"/>
            <a:ext cx="1069598" cy="439564"/>
          </a:xfrm>
          <a:prstGeom prst="flowChartDecision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800" b="1" dirty="0">
              <a:solidFill>
                <a:schemeClr val="tx1"/>
              </a:solidFill>
            </a:endParaRPr>
          </a:p>
        </p:txBody>
      </p:sp>
      <p:sp>
        <p:nvSpPr>
          <p:cNvPr id="93" name="Flowchart: Alternate Process 92"/>
          <p:cNvSpPr/>
          <p:nvPr/>
        </p:nvSpPr>
        <p:spPr>
          <a:xfrm>
            <a:off x="4153916" y="1628800"/>
            <a:ext cx="784321" cy="432048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Output Individual1</a:t>
            </a:r>
            <a:endParaRPr lang="en-AU" sz="800" b="1" dirty="0">
              <a:solidFill>
                <a:schemeClr val="tx1"/>
              </a:solidFill>
            </a:endParaRPr>
          </a:p>
        </p:txBody>
      </p:sp>
      <p:sp>
        <p:nvSpPr>
          <p:cNvPr id="94" name="Flowchart: Alternate Process 93"/>
          <p:cNvSpPr/>
          <p:nvPr/>
        </p:nvSpPr>
        <p:spPr>
          <a:xfrm>
            <a:off x="4153916" y="3068960"/>
            <a:ext cx="784321" cy="432048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Input Individual1</a:t>
            </a:r>
            <a:endParaRPr lang="en-AU" sz="800" b="1" dirty="0">
              <a:solidFill>
                <a:schemeClr val="tx1"/>
              </a:solidFill>
            </a:endParaRPr>
          </a:p>
        </p:txBody>
      </p:sp>
      <p:cxnSp>
        <p:nvCxnSpPr>
          <p:cNvPr id="96" name="Straight Arrow Connector 95"/>
          <p:cNvCxnSpPr>
            <a:stCxn id="17" idx="6"/>
            <a:endCxn id="61" idx="1"/>
          </p:cNvCxnSpPr>
          <p:nvPr/>
        </p:nvCxnSpPr>
        <p:spPr>
          <a:xfrm flipV="1">
            <a:off x="2447764" y="1844824"/>
            <a:ext cx="252028" cy="672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/>
          <p:cNvCxnSpPr>
            <a:stCxn id="61" idx="2"/>
          </p:cNvCxnSpPr>
          <p:nvPr/>
        </p:nvCxnSpPr>
        <p:spPr>
          <a:xfrm>
            <a:off x="3059832" y="2060848"/>
            <a:ext cx="0" cy="28803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/>
          <p:cNvCxnSpPr>
            <a:stCxn id="69" idx="0"/>
          </p:cNvCxnSpPr>
          <p:nvPr/>
        </p:nvCxnSpPr>
        <p:spPr>
          <a:xfrm flipH="1" flipV="1">
            <a:off x="3059832" y="2780928"/>
            <a:ext cx="3884" cy="28803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/>
          <p:cNvCxnSpPr>
            <a:stCxn id="21" idx="6"/>
            <a:endCxn id="69" idx="1"/>
          </p:cNvCxnSpPr>
          <p:nvPr/>
        </p:nvCxnSpPr>
        <p:spPr>
          <a:xfrm>
            <a:off x="2447764" y="3278256"/>
            <a:ext cx="259795" cy="672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Flowchart: Alternate Process 156"/>
          <p:cNvSpPr/>
          <p:nvPr/>
        </p:nvSpPr>
        <p:spPr>
          <a:xfrm>
            <a:off x="5508104" y="1628800"/>
            <a:ext cx="784321" cy="432048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Output Concept1</a:t>
            </a:r>
            <a:endParaRPr lang="en-AU" sz="800" b="1" dirty="0">
              <a:solidFill>
                <a:schemeClr val="tx1"/>
              </a:solidFill>
            </a:endParaRPr>
          </a:p>
        </p:txBody>
      </p:sp>
      <p:sp>
        <p:nvSpPr>
          <p:cNvPr id="158" name="Flowchart: Alternate Process 157"/>
          <p:cNvSpPr/>
          <p:nvPr/>
        </p:nvSpPr>
        <p:spPr>
          <a:xfrm>
            <a:off x="5515871" y="3068960"/>
            <a:ext cx="784321" cy="432048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Input</a:t>
            </a:r>
          </a:p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Concept1</a:t>
            </a:r>
            <a:endParaRPr lang="en-AU" sz="800" b="1" dirty="0">
              <a:solidFill>
                <a:schemeClr val="tx1"/>
              </a:solidFill>
            </a:endParaRPr>
          </a:p>
        </p:txBody>
      </p:sp>
      <p:sp>
        <p:nvSpPr>
          <p:cNvPr id="159" name="Flowchart: Alternate Process 158"/>
          <p:cNvSpPr/>
          <p:nvPr/>
        </p:nvSpPr>
        <p:spPr>
          <a:xfrm>
            <a:off x="4042021" y="2356396"/>
            <a:ext cx="1008112" cy="432048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Find Corresponding Concepts</a:t>
            </a:r>
            <a:endParaRPr lang="en-AU" sz="800" b="1" dirty="0">
              <a:solidFill>
                <a:schemeClr val="tx1"/>
              </a:solidFill>
            </a:endParaRPr>
          </a:p>
        </p:txBody>
      </p:sp>
      <p:sp>
        <p:nvSpPr>
          <p:cNvPr id="168" name="Flowchart: Document 167"/>
          <p:cNvSpPr/>
          <p:nvPr/>
        </p:nvSpPr>
        <p:spPr>
          <a:xfrm>
            <a:off x="3275856" y="3969060"/>
            <a:ext cx="864096" cy="648072"/>
          </a:xfrm>
          <a:prstGeom prst="flowChartDocumen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WSDL</a:t>
            </a:r>
          </a:p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+</a:t>
            </a:r>
          </a:p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MECE</a:t>
            </a:r>
            <a:endParaRPr lang="en-AU" sz="1100" b="1" dirty="0">
              <a:solidFill>
                <a:schemeClr val="tx1"/>
              </a:solidFill>
            </a:endParaRPr>
          </a:p>
        </p:txBody>
      </p:sp>
      <p:cxnSp>
        <p:nvCxnSpPr>
          <p:cNvPr id="170" name="Straight Arrow Connector 169"/>
          <p:cNvCxnSpPr>
            <a:stCxn id="5" idx="4"/>
            <a:endCxn id="168" idx="1"/>
          </p:cNvCxnSpPr>
          <p:nvPr/>
        </p:nvCxnSpPr>
        <p:spPr>
          <a:xfrm>
            <a:off x="3059832" y="4293096"/>
            <a:ext cx="216024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Elbow Connector 172"/>
          <p:cNvCxnSpPr>
            <a:stCxn id="6" idx="3"/>
          </p:cNvCxnSpPr>
          <p:nvPr/>
        </p:nvCxnSpPr>
        <p:spPr>
          <a:xfrm>
            <a:off x="3563888" y="2564904"/>
            <a:ext cx="72008" cy="1404156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Elbow Connector 178"/>
          <p:cNvCxnSpPr>
            <a:endCxn id="93" idx="1"/>
          </p:cNvCxnSpPr>
          <p:nvPr/>
        </p:nvCxnSpPr>
        <p:spPr>
          <a:xfrm rot="5400000" flipH="1" flipV="1">
            <a:off x="2940800" y="2755944"/>
            <a:ext cx="2124236" cy="301996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Arrow Connector 182"/>
          <p:cNvCxnSpPr>
            <a:endCxn id="94" idx="1"/>
          </p:cNvCxnSpPr>
          <p:nvPr/>
        </p:nvCxnSpPr>
        <p:spPr>
          <a:xfrm>
            <a:off x="3851920" y="3284984"/>
            <a:ext cx="301996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Arrow Connector 184"/>
          <p:cNvCxnSpPr>
            <a:stCxn id="93" idx="2"/>
            <a:endCxn id="159" idx="0"/>
          </p:cNvCxnSpPr>
          <p:nvPr/>
        </p:nvCxnSpPr>
        <p:spPr>
          <a:xfrm>
            <a:off x="4546077" y="2060848"/>
            <a:ext cx="0" cy="29554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/>
          <p:cNvCxnSpPr>
            <a:stCxn id="94" idx="0"/>
            <a:endCxn id="159" idx="2"/>
          </p:cNvCxnSpPr>
          <p:nvPr/>
        </p:nvCxnSpPr>
        <p:spPr>
          <a:xfrm flipV="1">
            <a:off x="4546077" y="2788444"/>
            <a:ext cx="0" cy="28051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Elbow Connector 188"/>
          <p:cNvCxnSpPr/>
          <p:nvPr/>
        </p:nvCxnSpPr>
        <p:spPr>
          <a:xfrm>
            <a:off x="5076056" y="2564904"/>
            <a:ext cx="72008" cy="1404156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Elbow Connector 190"/>
          <p:cNvCxnSpPr>
            <a:endCxn id="157" idx="1"/>
          </p:cNvCxnSpPr>
          <p:nvPr/>
        </p:nvCxnSpPr>
        <p:spPr>
          <a:xfrm rot="5400000" flipH="1" flipV="1">
            <a:off x="4337974" y="2798930"/>
            <a:ext cx="2124236" cy="216024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Arrow Connector 194"/>
          <p:cNvCxnSpPr>
            <a:endCxn id="158" idx="1"/>
          </p:cNvCxnSpPr>
          <p:nvPr/>
        </p:nvCxnSpPr>
        <p:spPr>
          <a:xfrm>
            <a:off x="5292080" y="3281620"/>
            <a:ext cx="223791" cy="336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Elbow Connector 198"/>
          <p:cNvCxnSpPr>
            <a:stCxn id="157" idx="3"/>
            <a:endCxn id="78" idx="1"/>
          </p:cNvCxnSpPr>
          <p:nvPr/>
        </p:nvCxnSpPr>
        <p:spPr>
          <a:xfrm>
            <a:off x="6292425" y="1844824"/>
            <a:ext cx="378329" cy="818474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Elbow Connector 200"/>
          <p:cNvCxnSpPr>
            <a:stCxn id="158" idx="3"/>
            <a:endCxn id="78" idx="1"/>
          </p:cNvCxnSpPr>
          <p:nvPr/>
        </p:nvCxnSpPr>
        <p:spPr>
          <a:xfrm flipV="1">
            <a:off x="6300192" y="2663298"/>
            <a:ext cx="370562" cy="621686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Arrow Connector 202"/>
          <p:cNvCxnSpPr>
            <a:stCxn id="7" idx="2"/>
            <a:endCxn id="10" idx="3"/>
          </p:cNvCxnSpPr>
          <p:nvPr/>
        </p:nvCxnSpPr>
        <p:spPr>
          <a:xfrm flipH="1">
            <a:off x="5652120" y="4293096"/>
            <a:ext cx="288032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Flowchart: Alternate Process 207"/>
          <p:cNvSpPr/>
          <p:nvPr/>
        </p:nvSpPr>
        <p:spPr>
          <a:xfrm>
            <a:off x="6812015" y="1635529"/>
            <a:ext cx="784321" cy="432048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Parameter</a:t>
            </a:r>
          </a:p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matched</a:t>
            </a:r>
            <a:endParaRPr lang="en-AU" sz="800" b="1" dirty="0">
              <a:solidFill>
                <a:schemeClr val="tx1"/>
              </a:solidFill>
            </a:endParaRPr>
          </a:p>
        </p:txBody>
      </p:sp>
      <p:sp>
        <p:nvSpPr>
          <p:cNvPr id="209" name="Flowchart: Alternate Process 208"/>
          <p:cNvSpPr/>
          <p:nvPr/>
        </p:nvSpPr>
        <p:spPr>
          <a:xfrm>
            <a:off x="6822135" y="3138686"/>
            <a:ext cx="784321" cy="432048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Fail</a:t>
            </a:r>
            <a:endParaRPr lang="en-AU" sz="800" b="1" dirty="0">
              <a:solidFill>
                <a:schemeClr val="tx1"/>
              </a:solidFill>
            </a:endParaRPr>
          </a:p>
        </p:txBody>
      </p:sp>
      <p:sp>
        <p:nvSpPr>
          <p:cNvPr id="212" name="TextBox 211"/>
          <p:cNvSpPr txBox="1"/>
          <p:nvPr/>
        </p:nvSpPr>
        <p:spPr>
          <a:xfrm>
            <a:off x="7164288" y="2204864"/>
            <a:ext cx="32636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dirty="0"/>
              <a:t>Y</a:t>
            </a:r>
            <a:r>
              <a:rPr lang="en-US" sz="700" b="1" dirty="0" smtClean="0"/>
              <a:t>es</a:t>
            </a:r>
            <a:endParaRPr lang="en-NZ" sz="700" b="1" dirty="0"/>
          </a:p>
        </p:txBody>
      </p:sp>
      <p:cxnSp>
        <p:nvCxnSpPr>
          <p:cNvPr id="224" name="Straight Arrow Connector 223"/>
          <p:cNvCxnSpPr>
            <a:stCxn id="78" idx="0"/>
            <a:endCxn id="208" idx="2"/>
          </p:cNvCxnSpPr>
          <p:nvPr/>
        </p:nvCxnSpPr>
        <p:spPr>
          <a:xfrm flipH="1" flipV="1">
            <a:off x="7204176" y="2067577"/>
            <a:ext cx="1377" cy="37593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Arrow Connector 225"/>
          <p:cNvCxnSpPr>
            <a:stCxn id="78" idx="2"/>
            <a:endCxn id="209" idx="0"/>
          </p:cNvCxnSpPr>
          <p:nvPr/>
        </p:nvCxnSpPr>
        <p:spPr>
          <a:xfrm>
            <a:off x="7205553" y="2883080"/>
            <a:ext cx="8743" cy="25560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8" name="TextBox 227"/>
          <p:cNvSpPr txBox="1"/>
          <p:nvPr/>
        </p:nvSpPr>
        <p:spPr>
          <a:xfrm>
            <a:off x="7164288" y="2868905"/>
            <a:ext cx="32636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dirty="0" smtClean="0"/>
              <a:t>No</a:t>
            </a:r>
            <a:endParaRPr lang="en-NZ" sz="700" b="1" dirty="0"/>
          </a:p>
        </p:txBody>
      </p:sp>
      <p:sp>
        <p:nvSpPr>
          <p:cNvPr id="229" name="TextBox 228"/>
          <p:cNvSpPr txBox="1"/>
          <p:nvPr/>
        </p:nvSpPr>
        <p:spPr>
          <a:xfrm>
            <a:off x="6856268" y="2453407"/>
            <a:ext cx="74006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 dirty="0" smtClean="0"/>
              <a:t>Exist</a:t>
            </a:r>
          </a:p>
          <a:p>
            <a:pPr algn="ctr"/>
            <a:r>
              <a:rPr lang="en-US" sz="800" b="1" dirty="0" smtClean="0"/>
              <a:t>Relationship</a:t>
            </a:r>
            <a:endParaRPr lang="en-NZ" sz="800" b="1" dirty="0"/>
          </a:p>
          <a:p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3724350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-5077072" y="-3195736"/>
            <a:ext cx="23762640" cy="164659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005064" y="-2619672"/>
            <a:ext cx="7734300" cy="40513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8612" y="-2619672"/>
            <a:ext cx="7797800" cy="40132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45788" y="-2721272"/>
            <a:ext cx="7835900" cy="41148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5071292" y="1457300"/>
            <a:ext cx="7797800" cy="37719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26508" y="1412775"/>
            <a:ext cx="7822156" cy="382840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58488" y="1442291"/>
            <a:ext cx="7810500" cy="38100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5085308" y="5241180"/>
            <a:ext cx="7785100" cy="33147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71800" y="5229200"/>
            <a:ext cx="7797800" cy="33655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595544" y="5301054"/>
            <a:ext cx="7874000" cy="34036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5097464" y="8555328"/>
            <a:ext cx="7823200" cy="462280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771800" y="8606680"/>
            <a:ext cx="7835900" cy="46482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574336" y="8723601"/>
            <a:ext cx="7823200" cy="4546600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-1169008" y="-3061012"/>
            <a:ext cx="700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Task1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6804248" y="-3123728"/>
            <a:ext cx="700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Task2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14182320" y="-3090604"/>
            <a:ext cx="700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Task3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90969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9920" y="-5139952"/>
            <a:ext cx="7988300" cy="6400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739876" y="-5139952"/>
            <a:ext cx="7988300" cy="6400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8424" y="-5139952"/>
            <a:ext cx="7988300" cy="6400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36724" y="-5139952"/>
            <a:ext cx="7988300" cy="6400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2709920" y="7661648"/>
            <a:ext cx="7988300" cy="64008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4753873" y="7661648"/>
            <a:ext cx="7988300" cy="6400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48424" y="7661648"/>
            <a:ext cx="7988300" cy="64008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186012" y="7628384"/>
            <a:ext cx="7988300" cy="64008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12709920" y="1260848"/>
            <a:ext cx="7988300" cy="64008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4781055" y="1260848"/>
            <a:ext cx="7988300" cy="64008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221444" y="1260848"/>
            <a:ext cx="7988300" cy="64008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191488" y="1227177"/>
            <a:ext cx="7988300" cy="64008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-12691461" y="14015190"/>
            <a:ext cx="7988300" cy="64008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-4781055" y="14062448"/>
            <a:ext cx="7988300" cy="64008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189190" y="14062448"/>
            <a:ext cx="7988300" cy="64008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158830" y="13995106"/>
            <a:ext cx="7988300" cy="64008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-12687204" y="20418022"/>
            <a:ext cx="7988300" cy="64008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-4728517" y="20393377"/>
            <a:ext cx="7988300" cy="64008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248424" y="20320454"/>
            <a:ext cx="7988300" cy="64008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1141182" y="20320454"/>
            <a:ext cx="7988300" cy="6400800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-12709920" y="-4778897"/>
            <a:ext cx="1872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Task 1</a:t>
            </a:r>
            <a:endParaRPr lang="en-US" sz="2400" dirty="0"/>
          </a:p>
        </p:txBody>
      </p:sp>
      <p:sp>
        <p:nvSpPr>
          <p:cNvPr id="26" name="TextBox 25"/>
          <p:cNvSpPr txBox="1"/>
          <p:nvPr/>
        </p:nvSpPr>
        <p:spPr>
          <a:xfrm>
            <a:off x="-12755156" y="1365922"/>
            <a:ext cx="1872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Task 2</a:t>
            </a:r>
            <a:endParaRPr lang="en-US" sz="2400" dirty="0"/>
          </a:p>
        </p:txBody>
      </p:sp>
      <p:sp>
        <p:nvSpPr>
          <p:cNvPr id="28" name="TextBox 27"/>
          <p:cNvSpPr txBox="1"/>
          <p:nvPr/>
        </p:nvSpPr>
        <p:spPr>
          <a:xfrm>
            <a:off x="-12709920" y="7791871"/>
            <a:ext cx="1872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Task 3</a:t>
            </a:r>
            <a:endParaRPr lang="en-US" sz="2400" dirty="0"/>
          </a:p>
        </p:txBody>
      </p:sp>
      <p:sp>
        <p:nvSpPr>
          <p:cNvPr id="30" name="TextBox 29"/>
          <p:cNvSpPr txBox="1"/>
          <p:nvPr/>
        </p:nvSpPr>
        <p:spPr>
          <a:xfrm>
            <a:off x="-12721282" y="14169349"/>
            <a:ext cx="1872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Task 4</a:t>
            </a:r>
            <a:endParaRPr lang="en-US" sz="2400" dirty="0"/>
          </a:p>
        </p:txBody>
      </p:sp>
      <p:sp>
        <p:nvSpPr>
          <p:cNvPr id="31" name="TextBox 30"/>
          <p:cNvSpPr txBox="1"/>
          <p:nvPr/>
        </p:nvSpPr>
        <p:spPr>
          <a:xfrm>
            <a:off x="-12670166" y="20677050"/>
            <a:ext cx="1872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Task 5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497025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5" t="1632" r="1245" b="1615"/>
          <a:stretch/>
        </p:blipFill>
        <p:spPr bwMode="auto">
          <a:xfrm>
            <a:off x="952500" y="857250"/>
            <a:ext cx="7972425" cy="548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879812" y="5517232"/>
            <a:ext cx="11161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 smtClean="0"/>
              <a:t>Problem1</a:t>
            </a:r>
            <a:endParaRPr lang="en-NZ" i="1" dirty="0"/>
          </a:p>
        </p:txBody>
      </p:sp>
      <p:sp>
        <p:nvSpPr>
          <p:cNvPr id="7" name="TextBox 6"/>
          <p:cNvSpPr txBox="1"/>
          <p:nvPr/>
        </p:nvSpPr>
        <p:spPr>
          <a:xfrm>
            <a:off x="4824028" y="5517232"/>
            <a:ext cx="11161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 smtClean="0"/>
              <a:t>Problem2</a:t>
            </a:r>
            <a:endParaRPr lang="en-NZ" i="1" dirty="0"/>
          </a:p>
        </p:txBody>
      </p:sp>
      <p:sp>
        <p:nvSpPr>
          <p:cNvPr id="8" name="TextBox 7"/>
          <p:cNvSpPr txBox="1"/>
          <p:nvPr/>
        </p:nvSpPr>
        <p:spPr>
          <a:xfrm>
            <a:off x="6624228" y="5517232"/>
            <a:ext cx="11161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 smtClean="0"/>
              <a:t>Problem3</a:t>
            </a:r>
            <a:endParaRPr lang="en-NZ" i="1" dirty="0"/>
          </a:p>
        </p:txBody>
      </p:sp>
    </p:spTree>
    <p:extLst>
      <p:ext uri="{BB962C8B-B14F-4D97-AF65-F5344CB8AC3E}">
        <p14:creationId xmlns:p14="http://schemas.microsoft.com/office/powerpoint/2010/main" val="30008122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2807804" y="188640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3995936" y="5517232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2123728" y="1124744"/>
            <a:ext cx="223224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323528" y="2708920"/>
            <a:ext cx="223224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323528" y="1844824"/>
            <a:ext cx="223224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1403648" y="3573016"/>
            <a:ext cx="223224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1403648" y="4437112"/>
            <a:ext cx="223224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14" name="Straight Arrow Connector 13"/>
          <p:cNvCxnSpPr>
            <a:stCxn id="5" idx="4"/>
            <a:endCxn id="8" idx="0"/>
          </p:cNvCxnSpPr>
          <p:nvPr/>
        </p:nvCxnSpPr>
        <p:spPr>
          <a:xfrm>
            <a:off x="3239852" y="620688"/>
            <a:ext cx="0" cy="50405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8" idx="4"/>
            <a:endCxn id="10" idx="0"/>
          </p:cNvCxnSpPr>
          <p:nvPr/>
        </p:nvCxnSpPr>
        <p:spPr>
          <a:xfrm flipH="1">
            <a:off x="1439652" y="1556792"/>
            <a:ext cx="1800200" cy="28803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0" idx="4"/>
            <a:endCxn id="9" idx="0"/>
          </p:cNvCxnSpPr>
          <p:nvPr/>
        </p:nvCxnSpPr>
        <p:spPr>
          <a:xfrm>
            <a:off x="1439652" y="2276872"/>
            <a:ext cx="0" cy="43204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8" idx="4"/>
            <a:endCxn id="11" idx="0"/>
          </p:cNvCxnSpPr>
          <p:nvPr/>
        </p:nvCxnSpPr>
        <p:spPr>
          <a:xfrm flipH="1">
            <a:off x="2519772" y="1556792"/>
            <a:ext cx="720080" cy="201622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9" idx="4"/>
            <a:endCxn id="11" idx="0"/>
          </p:cNvCxnSpPr>
          <p:nvPr/>
        </p:nvCxnSpPr>
        <p:spPr>
          <a:xfrm>
            <a:off x="1439652" y="3140968"/>
            <a:ext cx="1080120" cy="43204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1" idx="4"/>
            <a:endCxn id="12" idx="0"/>
          </p:cNvCxnSpPr>
          <p:nvPr/>
        </p:nvCxnSpPr>
        <p:spPr>
          <a:xfrm>
            <a:off x="2519772" y="4005064"/>
            <a:ext cx="0" cy="43204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2" idx="4"/>
            <a:endCxn id="7" idx="0"/>
          </p:cNvCxnSpPr>
          <p:nvPr/>
        </p:nvCxnSpPr>
        <p:spPr>
          <a:xfrm>
            <a:off x="2519772" y="4869160"/>
            <a:ext cx="1908212" cy="64807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8" idx="4"/>
            <a:endCxn id="7" idx="0"/>
          </p:cNvCxnSpPr>
          <p:nvPr/>
        </p:nvCxnSpPr>
        <p:spPr>
          <a:xfrm>
            <a:off x="3239852" y="1556792"/>
            <a:ext cx="1188132" cy="396044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4499992" y="2060848"/>
            <a:ext cx="3744416" cy="23544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n-NO" sz="1050" dirty="0" smtClean="0"/>
              <a:t>WG = (V, E) </a:t>
            </a:r>
          </a:p>
          <a:p>
            <a:r>
              <a:rPr lang="nn-NO" sz="1050" dirty="0" smtClean="0"/>
              <a:t>V : ([</a:t>
            </a:r>
            <a:r>
              <a:rPr lang="nn-NO" sz="1050" dirty="0"/>
              <a:t>startNode, serv129936728, serv1584736571, serv961485018, </a:t>
            </a:r>
            <a:r>
              <a:rPr lang="nn-NO" sz="1050" dirty="0" smtClean="0"/>
              <a:t>serv268801194, serv1723601037</a:t>
            </a:r>
            <a:r>
              <a:rPr lang="nn-NO" sz="1050" dirty="0"/>
              <a:t>, endNode</a:t>
            </a:r>
            <a:r>
              <a:rPr lang="nn-NO" sz="1050" dirty="0" smtClean="0"/>
              <a:t>],</a:t>
            </a:r>
          </a:p>
          <a:p>
            <a:endParaRPr lang="nn-NO" sz="1050" dirty="0" smtClean="0"/>
          </a:p>
          <a:p>
            <a:r>
              <a:rPr lang="nn-NO" sz="1050" dirty="0" smtClean="0"/>
              <a:t>E:  (e1, e2. e3. e4, e5, e6, e6, e7, e8, e9) </a:t>
            </a:r>
          </a:p>
          <a:p>
            <a:endParaRPr lang="nn-NO" sz="1050" dirty="0" smtClean="0"/>
          </a:p>
          <a:p>
            <a:r>
              <a:rPr lang="nn-NO" sz="1050" dirty="0" smtClean="0"/>
              <a:t>e1: (</a:t>
            </a:r>
            <a:r>
              <a:rPr lang="nn-NO" sz="1050" dirty="0"/>
              <a:t>startNode,serv129936728</a:t>
            </a:r>
            <a:r>
              <a:rPr lang="nn-NO" sz="1050" dirty="0" smtClean="0"/>
              <a:t>) =  0.5;0.816117</a:t>
            </a:r>
          </a:p>
          <a:p>
            <a:r>
              <a:rPr lang="nn-NO" sz="1050" dirty="0" smtClean="0"/>
              <a:t>e2: (serv129936728,serv1584736571) =  0.833333;0.944444</a:t>
            </a:r>
          </a:p>
          <a:p>
            <a:r>
              <a:rPr lang="nn-NO" sz="1050" dirty="0"/>
              <a:t>e</a:t>
            </a:r>
            <a:r>
              <a:rPr lang="nn-NO" sz="1050" dirty="0" smtClean="0"/>
              <a:t>3: (</a:t>
            </a:r>
            <a:r>
              <a:rPr lang="nn-NO" sz="1050" dirty="0"/>
              <a:t>serv1584736571,serv961485018</a:t>
            </a:r>
            <a:r>
              <a:rPr lang="nn-NO" sz="1050" dirty="0" smtClean="0"/>
              <a:t>) = 0.75;0.949494</a:t>
            </a:r>
          </a:p>
          <a:p>
            <a:r>
              <a:rPr lang="nn-NO" sz="1050" dirty="0" smtClean="0"/>
              <a:t>e4: (</a:t>
            </a:r>
            <a:r>
              <a:rPr lang="nn-NO" sz="1050" dirty="0"/>
              <a:t>serv961485018,serv268801194</a:t>
            </a:r>
            <a:r>
              <a:rPr lang="nn-NO" sz="1050" dirty="0" smtClean="0"/>
              <a:t>) = 0.5;0.888888</a:t>
            </a:r>
          </a:p>
          <a:p>
            <a:r>
              <a:rPr lang="nn-NO" sz="1050" dirty="0"/>
              <a:t>e5: (serv129936728,serv268801194) = </a:t>
            </a:r>
            <a:r>
              <a:rPr lang="nn-NO" sz="1050" dirty="0" smtClean="0"/>
              <a:t>0.5;0.833333</a:t>
            </a:r>
          </a:p>
          <a:p>
            <a:r>
              <a:rPr lang="nn-NO" sz="1050" dirty="0" smtClean="0"/>
              <a:t>e</a:t>
            </a:r>
            <a:r>
              <a:rPr lang="nn-NO" sz="1050" dirty="0"/>
              <a:t>6</a:t>
            </a:r>
            <a:r>
              <a:rPr lang="nn-NO" sz="1050" dirty="0" smtClean="0"/>
              <a:t>: (</a:t>
            </a:r>
            <a:r>
              <a:rPr lang="nn-NO" sz="1050" dirty="0"/>
              <a:t>serv268801194,serv1723601037</a:t>
            </a:r>
            <a:r>
              <a:rPr lang="nn-NO" sz="1050" dirty="0" smtClean="0"/>
              <a:t>) = 0.833333;0.944444</a:t>
            </a:r>
          </a:p>
          <a:p>
            <a:r>
              <a:rPr lang="nn-NO" sz="1050" dirty="0"/>
              <a:t>e7: (serv1723601037,endNode) = </a:t>
            </a:r>
            <a:r>
              <a:rPr lang="nn-NO" sz="1050" dirty="0" smtClean="0"/>
              <a:t>0.5;0.851851</a:t>
            </a:r>
          </a:p>
          <a:p>
            <a:r>
              <a:rPr lang="nn-NO" sz="1050" dirty="0"/>
              <a:t>e</a:t>
            </a:r>
            <a:r>
              <a:rPr lang="nn-NO" sz="1050" dirty="0" smtClean="0"/>
              <a:t>8: (</a:t>
            </a:r>
            <a:r>
              <a:rPr lang="nn-NO" sz="1050" dirty="0"/>
              <a:t>serv129936728,endNode</a:t>
            </a:r>
            <a:r>
              <a:rPr lang="nn-NO" sz="1050" dirty="0" smtClean="0"/>
              <a:t>) = 1.0;1.0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915816" y="629543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e1</a:t>
            </a:r>
            <a:endParaRPr lang="en-NZ" sz="1600" dirty="0"/>
          </a:p>
        </p:txBody>
      </p:sp>
      <p:sp>
        <p:nvSpPr>
          <p:cNvPr id="27" name="TextBox 26"/>
          <p:cNvSpPr txBox="1"/>
          <p:nvPr/>
        </p:nvSpPr>
        <p:spPr>
          <a:xfrm>
            <a:off x="1979712" y="1412776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e2</a:t>
            </a:r>
            <a:endParaRPr lang="en-NZ" sz="1600" dirty="0"/>
          </a:p>
        </p:txBody>
      </p:sp>
      <p:sp>
        <p:nvSpPr>
          <p:cNvPr id="29" name="TextBox 28"/>
          <p:cNvSpPr txBox="1"/>
          <p:nvPr/>
        </p:nvSpPr>
        <p:spPr>
          <a:xfrm>
            <a:off x="1115616" y="2276872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e3</a:t>
            </a:r>
            <a:endParaRPr lang="en-NZ" sz="1600" dirty="0"/>
          </a:p>
        </p:txBody>
      </p:sp>
      <p:sp>
        <p:nvSpPr>
          <p:cNvPr id="30" name="TextBox 29"/>
          <p:cNvSpPr txBox="1"/>
          <p:nvPr/>
        </p:nvSpPr>
        <p:spPr>
          <a:xfrm>
            <a:off x="1331640" y="3284984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e4</a:t>
            </a:r>
            <a:endParaRPr lang="en-NZ" sz="1600" dirty="0"/>
          </a:p>
        </p:txBody>
      </p:sp>
      <p:sp>
        <p:nvSpPr>
          <p:cNvPr id="31" name="TextBox 30"/>
          <p:cNvSpPr txBox="1"/>
          <p:nvPr/>
        </p:nvSpPr>
        <p:spPr>
          <a:xfrm>
            <a:off x="2123728" y="4026550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e6</a:t>
            </a:r>
            <a:endParaRPr lang="en-NZ" sz="1600" dirty="0"/>
          </a:p>
        </p:txBody>
      </p:sp>
      <p:sp>
        <p:nvSpPr>
          <p:cNvPr id="32" name="TextBox 31"/>
          <p:cNvSpPr txBox="1"/>
          <p:nvPr/>
        </p:nvSpPr>
        <p:spPr>
          <a:xfrm>
            <a:off x="2771800" y="2514382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e5</a:t>
            </a:r>
            <a:endParaRPr lang="en-NZ" sz="1600" dirty="0"/>
          </a:p>
        </p:txBody>
      </p:sp>
      <p:sp>
        <p:nvSpPr>
          <p:cNvPr id="33" name="TextBox 32"/>
          <p:cNvSpPr txBox="1"/>
          <p:nvPr/>
        </p:nvSpPr>
        <p:spPr>
          <a:xfrm>
            <a:off x="3779912" y="3378478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e8</a:t>
            </a:r>
            <a:endParaRPr lang="en-NZ" sz="1600" dirty="0"/>
          </a:p>
        </p:txBody>
      </p:sp>
      <p:sp>
        <p:nvSpPr>
          <p:cNvPr id="34" name="TextBox 33"/>
          <p:cNvSpPr txBox="1"/>
          <p:nvPr/>
        </p:nvSpPr>
        <p:spPr>
          <a:xfrm>
            <a:off x="3059832" y="5085184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e7</a:t>
            </a:r>
            <a:endParaRPr lang="en-NZ" sz="1600" dirty="0"/>
          </a:p>
        </p:txBody>
      </p:sp>
      <p:sp>
        <p:nvSpPr>
          <p:cNvPr id="36" name="Rectangle 35"/>
          <p:cNvSpPr/>
          <p:nvPr/>
        </p:nvSpPr>
        <p:spPr>
          <a:xfrm>
            <a:off x="2956734" y="260648"/>
            <a:ext cx="5351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/>
              <a:t>Start</a:t>
            </a:r>
            <a:endParaRPr lang="nn-NO" sz="1200" dirty="0"/>
          </a:p>
        </p:txBody>
      </p:sp>
      <p:sp>
        <p:nvSpPr>
          <p:cNvPr id="37" name="Rectangle 36"/>
          <p:cNvSpPr/>
          <p:nvPr/>
        </p:nvSpPr>
        <p:spPr>
          <a:xfrm>
            <a:off x="2610683" y="1196752"/>
            <a:ext cx="13132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serv129936728</a:t>
            </a:r>
            <a:endParaRPr lang="nn-NO" sz="1400" dirty="0"/>
          </a:p>
        </p:txBody>
      </p:sp>
      <p:sp>
        <p:nvSpPr>
          <p:cNvPr id="38" name="Rectangle 37"/>
          <p:cNvSpPr/>
          <p:nvPr/>
        </p:nvSpPr>
        <p:spPr>
          <a:xfrm>
            <a:off x="755576" y="1897087"/>
            <a:ext cx="140461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serv1584736571</a:t>
            </a:r>
            <a:endParaRPr lang="nn-NO" sz="1400" dirty="0"/>
          </a:p>
        </p:txBody>
      </p:sp>
      <p:sp>
        <p:nvSpPr>
          <p:cNvPr id="39" name="Rectangle 38"/>
          <p:cNvSpPr/>
          <p:nvPr/>
        </p:nvSpPr>
        <p:spPr>
          <a:xfrm>
            <a:off x="755576" y="2761183"/>
            <a:ext cx="13132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serv961485018</a:t>
            </a:r>
          </a:p>
        </p:txBody>
      </p:sp>
      <p:sp>
        <p:nvSpPr>
          <p:cNvPr id="42" name="Rectangle 41"/>
          <p:cNvSpPr/>
          <p:nvPr/>
        </p:nvSpPr>
        <p:spPr>
          <a:xfrm>
            <a:off x="1907704" y="3645024"/>
            <a:ext cx="13132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serv268801194</a:t>
            </a:r>
            <a:endParaRPr lang="nn-NO" sz="1400" dirty="0"/>
          </a:p>
        </p:txBody>
      </p:sp>
      <p:sp>
        <p:nvSpPr>
          <p:cNvPr id="44" name="Rectangle 43"/>
          <p:cNvSpPr/>
          <p:nvPr/>
        </p:nvSpPr>
        <p:spPr>
          <a:xfrm>
            <a:off x="1907704" y="4509120"/>
            <a:ext cx="140461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/>
              <a:t>serv1723601037</a:t>
            </a:r>
          </a:p>
        </p:txBody>
      </p:sp>
      <p:sp>
        <p:nvSpPr>
          <p:cNvPr id="45" name="Rectangle 44"/>
          <p:cNvSpPr/>
          <p:nvPr/>
        </p:nvSpPr>
        <p:spPr>
          <a:xfrm>
            <a:off x="4233448" y="5600273"/>
            <a:ext cx="4619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End</a:t>
            </a:r>
            <a:endParaRPr lang="nn-NO" sz="1200" dirty="0"/>
          </a:p>
        </p:txBody>
      </p:sp>
    </p:spTree>
    <p:extLst>
      <p:ext uri="{BB962C8B-B14F-4D97-AF65-F5344CB8AC3E}">
        <p14:creationId xmlns:p14="http://schemas.microsoft.com/office/powerpoint/2010/main" val="21047320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2295</TotalTime>
  <Words>1406</Words>
  <Application>Microsoft Macintosh PowerPoint</Application>
  <PresentationFormat>On-screen Show (4:3)</PresentationFormat>
  <Paragraphs>603</Paragraphs>
  <Slides>17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Calibri</vt:lpstr>
      <vt:lpstr>Cambria Math</vt:lpstr>
      <vt:lpstr>宋体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Victoria University</Company>
  <LinksUpToDate>false</LinksUpToDate>
  <SharedDoc>false</SharedDoc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Administrator</dc:creator>
  <cp:lastModifiedBy>Chen Wang</cp:lastModifiedBy>
  <cp:revision>171</cp:revision>
  <dcterms:created xsi:type="dcterms:W3CDTF">2016-09-09T07:20:45Z</dcterms:created>
  <dcterms:modified xsi:type="dcterms:W3CDTF">2017-01-25T06:46:05Z</dcterms:modified>
</cp:coreProperties>
</file>